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8" r:id="rId12"/>
    <p:sldId id="270" r:id="rId13"/>
    <p:sldId id="273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80" r:id="rId22"/>
    <p:sldId id="279" r:id="rId23"/>
    <p:sldId id="281" r:id="rId24"/>
    <p:sldId id="266" r:id="rId25"/>
  </p:sldIdLst>
  <p:sldSz cx="9144000" cy="6858000" type="screen4x3"/>
  <p:notesSz cx="6858000" cy="9144000"/>
  <p:custDataLst>
    <p:tags r:id="rId27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800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0BD8D-1811-409D-BB42-5318358C1843}" type="datetimeFigureOut">
              <a:rPr lang="cs-CZ" smtClean="0"/>
              <a:t>15.4.2019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3636C-A2DD-439B-B512-9B7F31AA3C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1152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3636C-A2DD-439B-B512-9B7F31AA3C1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9772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3636C-A2DD-439B-B512-9B7F31AA3C1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501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3636C-A2DD-439B-B512-9B7F31AA3C1B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4445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3636C-A2DD-439B-B512-9B7F31AA3C1B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787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3636C-A2DD-439B-B512-9B7F31AA3C1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371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3636C-A2DD-439B-B512-9B7F31AA3C1B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372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3636C-A2DD-439B-B512-9B7F31AA3C1B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452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3636C-A2DD-439B-B512-9B7F31AA3C1B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15170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3636C-A2DD-439B-B512-9B7F31AA3C1B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09389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3636C-A2DD-439B-B512-9B7F31AA3C1B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7751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3636C-A2DD-439B-B512-9B7F31AA3C1B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5081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3636C-A2DD-439B-B512-9B7F31AA3C1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4980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3636C-A2DD-439B-B512-9B7F31AA3C1B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2632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3636C-A2DD-439B-B512-9B7F31AA3C1B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29441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3636C-A2DD-439B-B512-9B7F31AA3C1B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94625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3636C-A2DD-439B-B512-9B7F31AA3C1B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5012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3636C-A2DD-439B-B512-9B7F31AA3C1B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119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3636C-A2DD-439B-B512-9B7F31AA3C1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8826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3636C-A2DD-439B-B512-9B7F31AA3C1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2036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3636C-A2DD-439B-B512-9B7F31AA3C1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55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3636C-A2DD-439B-B512-9B7F31AA3C1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60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3636C-A2DD-439B-B512-9B7F31AA3C1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134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3636C-A2DD-439B-B512-9B7F31AA3C1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0375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3636C-A2DD-439B-B512-9B7F31AA3C1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3225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BBB453-354E-4EA4-9B0B-8282B4703047}" type="datetimeFigureOut">
              <a:rPr lang="cs-CZ" smtClean="0"/>
              <a:t>15.4.2019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0062F8-3EF3-4B00-8439-BA682C851D6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BBB453-354E-4EA4-9B0B-8282B4703047}" type="datetimeFigureOut">
              <a:rPr lang="cs-CZ" smtClean="0"/>
              <a:t>15.4.2019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0062F8-3EF3-4B00-8439-BA682C851D6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BBB453-354E-4EA4-9B0B-8282B4703047}" type="datetimeFigureOut">
              <a:rPr lang="cs-CZ" smtClean="0"/>
              <a:t>15.4.2019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0062F8-3EF3-4B00-8439-BA682C851D6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BBB453-354E-4EA4-9B0B-8282B4703047}" type="datetimeFigureOut">
              <a:rPr lang="cs-CZ" smtClean="0"/>
              <a:t>15.4.2019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0062F8-3EF3-4B00-8439-BA682C851D6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BBB453-354E-4EA4-9B0B-8282B4703047}" type="datetimeFigureOut">
              <a:rPr lang="cs-CZ" smtClean="0"/>
              <a:t>15.4.2019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0062F8-3EF3-4B00-8439-BA682C851D69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BBB453-354E-4EA4-9B0B-8282B4703047}" type="datetimeFigureOut">
              <a:rPr lang="cs-CZ" smtClean="0"/>
              <a:t>15.4.2019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0062F8-3EF3-4B00-8439-BA682C851D6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BBB453-354E-4EA4-9B0B-8282B4703047}" type="datetimeFigureOut">
              <a:rPr lang="cs-CZ" smtClean="0"/>
              <a:t>15.4.2019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0062F8-3EF3-4B00-8439-BA682C851D6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BBB453-354E-4EA4-9B0B-8282B4703047}" type="datetimeFigureOut">
              <a:rPr lang="cs-CZ" smtClean="0"/>
              <a:t>15.4.2019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0062F8-3EF3-4B00-8439-BA682C851D6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BBB453-354E-4EA4-9B0B-8282B4703047}" type="datetimeFigureOut">
              <a:rPr lang="cs-CZ" smtClean="0"/>
              <a:t>15.4.2019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0062F8-3EF3-4B00-8439-BA682C851D69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BBB453-354E-4EA4-9B0B-8282B4703047}" type="datetimeFigureOut">
              <a:rPr lang="cs-CZ" smtClean="0"/>
              <a:t>15.4.2019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0062F8-3EF3-4B00-8439-BA682C851D6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BBB453-354E-4EA4-9B0B-8282B4703047}" type="datetimeFigureOut">
              <a:rPr lang="cs-CZ" smtClean="0"/>
              <a:t>15.4.2019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0062F8-3EF3-4B00-8439-BA682C851D6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8BBB453-354E-4EA4-9B0B-8282B4703047}" type="datetimeFigureOut">
              <a:rPr lang="cs-CZ" smtClean="0"/>
              <a:t>15.4.2019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C0062F8-3EF3-4B00-8439-BA682C851D69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98080" cy="6480720"/>
          </a:xfrm>
        </p:spPr>
        <p:txBody>
          <a:bodyPr>
            <a:normAutofit/>
          </a:bodyPr>
          <a:lstStyle/>
          <a:p>
            <a:r>
              <a:rPr lang="cs-CZ" dirty="0" smtClean="0"/>
              <a:t>KYBERKRIMINALITA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PÁR POSTŘEHŮ K ZAMYŠLENÍ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                                </a:t>
            </a:r>
            <a:r>
              <a:rPr lang="cs-CZ" sz="2000" dirty="0" smtClean="0"/>
              <a:t>Bc. Martina Šitinová</a:t>
            </a:r>
            <a:br>
              <a:rPr lang="cs-CZ" sz="2000" dirty="0" smtClean="0"/>
            </a:br>
            <a:r>
              <a:rPr lang="cs-CZ" sz="2000" dirty="0" smtClean="0"/>
              <a:t>                                                                     </a:t>
            </a:r>
            <a:r>
              <a:rPr lang="cs-CZ" sz="2000" dirty="0" smtClean="0"/>
              <a:t>- metodik prevence</a:t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 </a:t>
            </a:r>
            <a:r>
              <a:rPr lang="cs-CZ" sz="2700" dirty="0" smtClean="0"/>
              <a:t>2019</a:t>
            </a:r>
            <a:r>
              <a:rPr lang="cs-CZ" sz="2000" dirty="0" smtClean="0"/>
              <a:t>                                                          </a:t>
            </a:r>
            <a:r>
              <a:rPr lang="cs-CZ" sz="2000" dirty="0" smtClean="0"/>
              <a:t>Mgr. Jaroslav Kuťák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0019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16632"/>
            <a:ext cx="8100392" cy="6624736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cs-CZ" b="1" dirty="0" smtClean="0">
                <a:solidFill>
                  <a:schemeClr val="tx2"/>
                </a:solidFill>
              </a:rPr>
              <a:t>Pár rad téměř na závěr:</a:t>
            </a:r>
          </a:p>
          <a:p>
            <a:pPr>
              <a:buFontTx/>
              <a:buChar char="-"/>
            </a:pPr>
            <a:r>
              <a:rPr lang="cs-CZ" b="1" dirty="0" smtClean="0">
                <a:solidFill>
                  <a:schemeClr val="tx2"/>
                </a:solidFill>
              </a:rPr>
              <a:t>o lásce a intimitě </a:t>
            </a:r>
            <a:r>
              <a:rPr lang="cs-CZ" dirty="0" smtClean="0">
                <a:solidFill>
                  <a:schemeClr val="tx2"/>
                </a:solidFill>
              </a:rPr>
              <a:t>– už od 4 let věku dítěte (výborná publikace – Ty jsi holka, ty jsi kluk</a:t>
            </a:r>
            <a:r>
              <a:rPr lang="cs-CZ" dirty="0" smtClean="0">
                <a:solidFill>
                  <a:schemeClr val="tx2"/>
                </a:solidFill>
                <a:sym typeface="Wingdings" pitchFamily="2" charset="2"/>
              </a:rPr>
              <a:t></a:t>
            </a:r>
            <a:r>
              <a:rPr lang="cs-CZ" dirty="0" smtClean="0">
                <a:solidFill>
                  <a:schemeClr val="tx2"/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tx2"/>
                </a:solidFill>
              </a:rPr>
              <a:t>chraňte děti před</a:t>
            </a:r>
            <a:r>
              <a:rPr lang="cs-CZ" b="1" dirty="0" smtClean="0">
                <a:solidFill>
                  <a:schemeClr val="tx2"/>
                </a:solidFill>
              </a:rPr>
              <a:t> nevhodným </a:t>
            </a:r>
          </a:p>
          <a:p>
            <a:pPr marL="82296" indent="0">
              <a:buNone/>
            </a:pPr>
            <a:r>
              <a:rPr lang="cs-CZ" b="1" dirty="0" smtClean="0">
                <a:solidFill>
                  <a:schemeClr val="tx2"/>
                </a:solidFill>
              </a:rPr>
              <a:t>obsahem na internetu </a:t>
            </a:r>
          </a:p>
          <a:p>
            <a:pPr marL="82296" indent="0">
              <a:buNone/>
            </a:pPr>
            <a:r>
              <a:rPr lang="cs-CZ" dirty="0" smtClean="0">
                <a:solidFill>
                  <a:schemeClr val="tx2"/>
                </a:solidFill>
              </a:rPr>
              <a:t>(např. využitím některých </a:t>
            </a:r>
          </a:p>
          <a:p>
            <a:pPr marL="82296" indent="0">
              <a:buNone/>
            </a:pPr>
            <a:r>
              <a:rPr lang="cs-CZ" dirty="0" smtClean="0">
                <a:solidFill>
                  <a:schemeClr val="tx2"/>
                </a:solidFill>
              </a:rPr>
              <a:t>bezpečnostních nastavení)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tx2"/>
                </a:solidFill>
              </a:rPr>
              <a:t>nezveřejňujte bezmyšlenkovitě </a:t>
            </a:r>
          </a:p>
          <a:p>
            <a:pPr marL="82296" indent="0">
              <a:buNone/>
            </a:pPr>
            <a:r>
              <a:rPr lang="cs-CZ" b="1" dirty="0" smtClean="0">
                <a:solidFill>
                  <a:schemeClr val="tx2"/>
                </a:solidFill>
              </a:rPr>
              <a:t>fota dětí </a:t>
            </a:r>
            <a:r>
              <a:rPr lang="cs-CZ" dirty="0" smtClean="0">
                <a:solidFill>
                  <a:schemeClr val="tx2"/>
                </a:solidFill>
              </a:rPr>
              <a:t>– nevíte, kdo si je stáhne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tx2"/>
                </a:solidFill>
              </a:rPr>
              <a:t>mějte přehled o </a:t>
            </a:r>
            <a:r>
              <a:rPr lang="cs-CZ" b="1" dirty="0" smtClean="0">
                <a:solidFill>
                  <a:schemeClr val="tx2"/>
                </a:solidFill>
              </a:rPr>
              <a:t>historii prohlížených stránek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tx2"/>
                </a:solidFill>
              </a:rPr>
              <a:t>v případě potřeby </a:t>
            </a:r>
            <a:r>
              <a:rPr lang="cs-CZ" b="1" dirty="0" smtClean="0">
                <a:solidFill>
                  <a:schemeClr val="tx2"/>
                </a:solidFill>
              </a:rPr>
              <a:t>uchovávejte důkazy </a:t>
            </a:r>
            <a:r>
              <a:rPr lang="cs-CZ" dirty="0" smtClean="0">
                <a:solidFill>
                  <a:schemeClr val="tx2"/>
                </a:solidFill>
              </a:rPr>
              <a:t>(texty, fota, </a:t>
            </a:r>
            <a:r>
              <a:rPr lang="cs-CZ" dirty="0" err="1" smtClean="0">
                <a:solidFill>
                  <a:schemeClr val="tx2"/>
                </a:solidFill>
              </a:rPr>
              <a:t>screenshoty</a:t>
            </a:r>
            <a:r>
              <a:rPr lang="cs-CZ" dirty="0" smtClean="0">
                <a:solidFill>
                  <a:schemeClr val="tx2"/>
                </a:solidFill>
              </a:rPr>
              <a:t> obrazovky, ..)</a:t>
            </a: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593985"/>
            <a:ext cx="2076578" cy="296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58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260648"/>
            <a:ext cx="7818072" cy="6336704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cs-CZ" b="1" dirty="0" smtClean="0">
                <a:solidFill>
                  <a:schemeClr val="tx2"/>
                </a:solidFill>
              </a:rPr>
              <a:t>Doporučuji:</a:t>
            </a:r>
          </a:p>
          <a:p>
            <a:pPr marL="82296" indent="0">
              <a:buNone/>
            </a:pPr>
            <a:endParaRPr lang="cs-CZ" sz="700" dirty="0" smtClean="0">
              <a:solidFill>
                <a:schemeClr val="tx2"/>
              </a:solidFill>
            </a:endParaRPr>
          </a:p>
          <a:p>
            <a:pPr marL="82296" indent="0">
              <a:buNone/>
            </a:pPr>
            <a:r>
              <a:rPr lang="cs-CZ" dirty="0" smtClean="0">
                <a:solidFill>
                  <a:schemeClr val="tx2"/>
                </a:solidFill>
              </a:rPr>
              <a:t>- </a:t>
            </a:r>
            <a:r>
              <a:rPr lang="cs-CZ" u="sng" dirty="0" smtClean="0">
                <a:solidFill>
                  <a:schemeClr val="tx2"/>
                </a:solidFill>
              </a:rPr>
              <a:t>k zapamatování</a:t>
            </a:r>
            <a:r>
              <a:rPr lang="cs-CZ" dirty="0" smtClean="0">
                <a:solidFill>
                  <a:schemeClr val="tx2"/>
                </a:solidFill>
              </a:rPr>
              <a:t>:</a:t>
            </a:r>
          </a:p>
          <a:p>
            <a:pPr>
              <a:buFontTx/>
              <a:buChar char="-"/>
            </a:pPr>
            <a:endParaRPr lang="cs-CZ" sz="1300" dirty="0" smtClean="0">
              <a:solidFill>
                <a:schemeClr val="tx2"/>
              </a:solidFill>
            </a:endParaRPr>
          </a:p>
          <a:p>
            <a:pPr marL="82296" indent="0">
              <a:buNone/>
            </a:pPr>
            <a:r>
              <a:rPr lang="cs-CZ" b="1" dirty="0" smtClean="0">
                <a:solidFill>
                  <a:schemeClr val="tx2"/>
                </a:solidFill>
              </a:rPr>
              <a:t>„babiččin test“ </a:t>
            </a:r>
            <a:r>
              <a:rPr lang="cs-CZ" dirty="0" smtClean="0">
                <a:solidFill>
                  <a:schemeClr val="tx2"/>
                </a:solidFill>
              </a:rPr>
              <a:t>– naučme děti (i sebe), že zveřejňujeme </a:t>
            </a:r>
          </a:p>
          <a:p>
            <a:pPr marL="82296" indent="0">
              <a:buNone/>
            </a:pP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smtClean="0">
                <a:solidFill>
                  <a:schemeClr val="tx2"/>
                </a:solidFill>
              </a:rPr>
              <a:t>                        maximálně ty příspěvky, které </a:t>
            </a:r>
          </a:p>
          <a:p>
            <a:pPr marL="82296" indent="0">
              <a:buNone/>
            </a:pP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smtClean="0">
                <a:solidFill>
                  <a:schemeClr val="tx2"/>
                </a:solidFill>
              </a:rPr>
              <a:t>                        bychom připnuli babičce na ledničku</a:t>
            </a:r>
          </a:p>
          <a:p>
            <a:pPr marL="82296" indent="0">
              <a:buNone/>
            </a:pP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smtClean="0">
                <a:solidFill>
                  <a:schemeClr val="tx2"/>
                </a:solidFill>
              </a:rPr>
              <a:t>                        jako magnetku </a:t>
            </a:r>
            <a:r>
              <a:rPr lang="cs-CZ" dirty="0" smtClean="0">
                <a:solidFill>
                  <a:schemeClr val="tx2"/>
                </a:solidFill>
                <a:sym typeface="Wingdings" pitchFamily="2" charset="2"/>
              </a:rPr>
              <a:t></a:t>
            </a:r>
            <a:endParaRPr lang="cs-CZ" dirty="0" smtClean="0">
              <a:solidFill>
                <a:schemeClr val="tx2"/>
              </a:solidFill>
            </a:endParaRPr>
          </a:p>
          <a:p>
            <a:pPr marL="82296" indent="0">
              <a:buNone/>
            </a:pP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smtClean="0">
                <a:solidFill>
                  <a:schemeClr val="tx2"/>
                </a:solidFill>
              </a:rPr>
              <a:t>                        </a:t>
            </a:r>
          </a:p>
          <a:p>
            <a:pPr marL="82296" indent="0">
              <a:buNone/>
            </a:pPr>
            <a:endParaRPr lang="cs-CZ" dirty="0">
              <a:solidFill>
                <a:schemeClr val="tx2"/>
              </a:solidFill>
            </a:endParaRPr>
          </a:p>
          <a:p>
            <a:pPr marL="82296" indent="0">
              <a:buNone/>
            </a:pPr>
            <a:endParaRPr lang="cs-CZ" dirty="0" smtClean="0">
              <a:solidFill>
                <a:schemeClr val="tx2"/>
              </a:solidFill>
            </a:endParaRPr>
          </a:p>
          <a:p>
            <a:pPr marL="82296" indent="0">
              <a:buNone/>
            </a:pPr>
            <a:endParaRPr lang="cs-CZ" dirty="0" smtClean="0">
              <a:solidFill>
                <a:schemeClr val="tx2"/>
              </a:solidFill>
            </a:endParaRPr>
          </a:p>
          <a:p>
            <a:pPr marL="82296" indent="0">
              <a:buNone/>
            </a:pPr>
            <a:r>
              <a:rPr lang="cs-CZ" dirty="0" smtClean="0">
                <a:solidFill>
                  <a:schemeClr val="tx2"/>
                </a:solidFill>
              </a:rPr>
              <a:t>- </a:t>
            </a:r>
            <a:r>
              <a:rPr lang="cs-CZ" u="sng" dirty="0" smtClean="0">
                <a:solidFill>
                  <a:schemeClr val="tx2"/>
                </a:solidFill>
              </a:rPr>
              <a:t>k prostudování</a:t>
            </a:r>
            <a:r>
              <a:rPr lang="cs-CZ" dirty="0" smtClean="0">
                <a:solidFill>
                  <a:schemeClr val="tx2"/>
                </a:solidFill>
              </a:rPr>
              <a:t>:</a:t>
            </a:r>
          </a:p>
          <a:p>
            <a:pPr marL="82296" indent="0">
              <a:buNone/>
            </a:pPr>
            <a:endParaRPr lang="cs-CZ" sz="1300" dirty="0">
              <a:solidFill>
                <a:schemeClr val="tx2"/>
              </a:solidFill>
            </a:endParaRPr>
          </a:p>
          <a:p>
            <a:pPr marL="82296" indent="0">
              <a:buNone/>
            </a:pPr>
            <a:r>
              <a:rPr lang="cs-CZ" b="1" dirty="0" smtClean="0">
                <a:solidFill>
                  <a:schemeClr val="tx2"/>
                </a:solidFill>
              </a:rPr>
              <a:t>www.e-bezpeci.cz</a:t>
            </a:r>
          </a:p>
          <a:p>
            <a:pPr marL="82296" indent="0">
              <a:buNone/>
            </a:pPr>
            <a:endParaRPr lang="cs-CZ" sz="1000" b="1" dirty="0">
              <a:solidFill>
                <a:schemeClr val="tx2"/>
              </a:solidFill>
            </a:endParaRPr>
          </a:p>
          <a:p>
            <a:pPr marL="82296" indent="0">
              <a:buNone/>
            </a:pPr>
            <a:r>
              <a:rPr lang="cs-CZ" dirty="0" smtClean="0">
                <a:solidFill>
                  <a:schemeClr val="tx2"/>
                </a:solidFill>
              </a:rPr>
              <a:t>(E-bezpečí se zaměřuje na bezpečnost dětí v online prostředí, především na vzdělávání, výzkum a intervenci. Projekt cílí především  na děti, rodiče i učitele.)</a:t>
            </a: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1080120" cy="2198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6896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62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115616" y="404664"/>
            <a:ext cx="792088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500" u="sng" dirty="0" smtClean="0">
                <a:solidFill>
                  <a:schemeClr val="tx2"/>
                </a:solidFill>
              </a:rPr>
              <a:t>k použití:</a:t>
            </a:r>
          </a:p>
          <a:p>
            <a:endParaRPr lang="cs-CZ" sz="1000" u="sng" dirty="0" smtClean="0">
              <a:solidFill>
                <a:schemeClr val="tx2"/>
              </a:solidFill>
            </a:endParaRPr>
          </a:p>
          <a:p>
            <a:r>
              <a:rPr lang="cs-CZ" sz="2400" b="1" dirty="0" smtClean="0">
                <a:solidFill>
                  <a:schemeClr val="tx2"/>
                </a:solidFill>
              </a:rPr>
              <a:t>Aplikace rodičovské kontroly – </a:t>
            </a:r>
            <a:r>
              <a:rPr lang="cs-CZ" sz="2300" b="1" dirty="0" smtClean="0">
                <a:solidFill>
                  <a:schemeClr val="tx2"/>
                </a:solidFill>
              </a:rPr>
              <a:t>PARENTAL CONTROL</a:t>
            </a:r>
          </a:p>
          <a:p>
            <a:endParaRPr lang="cs-CZ" sz="2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2"/>
                </a:solidFill>
              </a:rPr>
              <a:t>jsou </a:t>
            </a:r>
            <a:r>
              <a:rPr lang="cs-CZ" sz="2400" dirty="0">
                <a:solidFill>
                  <a:schemeClr val="tx2"/>
                </a:solidFill>
              </a:rPr>
              <a:t>aplikace, které umožňují rodičům </a:t>
            </a:r>
            <a:r>
              <a:rPr lang="cs-CZ" sz="2400" dirty="0" smtClean="0">
                <a:solidFill>
                  <a:schemeClr val="tx2"/>
                </a:solidFill>
              </a:rPr>
              <a:t>kontrolu aktivit </a:t>
            </a:r>
            <a:r>
              <a:rPr lang="cs-CZ" sz="2400" dirty="0">
                <a:solidFill>
                  <a:schemeClr val="tx2"/>
                </a:solidFill>
              </a:rPr>
              <a:t>dítěte na mobilních zařízeních</a:t>
            </a:r>
            <a:br>
              <a:rPr lang="cs-CZ" sz="2400" dirty="0">
                <a:solidFill>
                  <a:schemeClr val="tx2"/>
                </a:solidFill>
              </a:rPr>
            </a:br>
            <a:r>
              <a:rPr lang="cs-CZ" sz="2400" dirty="0">
                <a:solidFill>
                  <a:schemeClr val="tx2"/>
                </a:solidFill>
              </a:rPr>
              <a:t/>
            </a:r>
            <a:br>
              <a:rPr lang="cs-CZ" sz="2400" dirty="0">
                <a:solidFill>
                  <a:schemeClr val="tx2"/>
                </a:solidFill>
              </a:rPr>
            </a:br>
            <a:r>
              <a:rPr lang="cs-CZ" sz="2400" i="1" u="sng" dirty="0">
                <a:solidFill>
                  <a:schemeClr val="tx2"/>
                </a:solidFill>
              </a:rPr>
              <a:t>P</a:t>
            </a:r>
            <a:r>
              <a:rPr lang="cs-CZ" sz="2400" i="1" u="sng" dirty="0" smtClean="0">
                <a:solidFill>
                  <a:schemeClr val="tx2"/>
                </a:solidFill>
              </a:rPr>
              <a:t>říklady </a:t>
            </a:r>
            <a:r>
              <a:rPr lang="cs-CZ" sz="2400" i="1" u="sng" dirty="0">
                <a:solidFill>
                  <a:schemeClr val="tx2"/>
                </a:solidFill>
              </a:rPr>
              <a:t>aplikací:</a:t>
            </a:r>
            <a:r>
              <a:rPr lang="cs-CZ" sz="2400" dirty="0">
                <a:solidFill>
                  <a:schemeClr val="tx2"/>
                </a:solidFill>
              </a:rPr>
              <a:t/>
            </a:r>
            <a:br>
              <a:rPr lang="cs-CZ" sz="2400" dirty="0">
                <a:solidFill>
                  <a:schemeClr val="tx2"/>
                </a:solidFill>
              </a:rPr>
            </a:br>
            <a:r>
              <a:rPr lang="cs-CZ" sz="2400" b="1" dirty="0">
                <a:solidFill>
                  <a:schemeClr val="tx2"/>
                </a:solidFill>
              </a:rPr>
              <a:t>Google </a:t>
            </a:r>
            <a:r>
              <a:rPr lang="cs-CZ" sz="2400" b="1" dirty="0" err="1">
                <a:solidFill>
                  <a:schemeClr val="tx2"/>
                </a:solidFill>
              </a:rPr>
              <a:t>Family</a:t>
            </a:r>
            <a:r>
              <a:rPr lang="cs-CZ" sz="2400" b="1" dirty="0">
                <a:solidFill>
                  <a:schemeClr val="tx2"/>
                </a:solidFill>
              </a:rPr>
              <a:t> </a:t>
            </a:r>
            <a:r>
              <a:rPr lang="cs-CZ" sz="2400" b="1" dirty="0" smtClean="0">
                <a:solidFill>
                  <a:schemeClr val="tx2"/>
                </a:solidFill>
              </a:rPr>
              <a:t>Link</a:t>
            </a:r>
            <a:r>
              <a:rPr lang="cs-CZ" sz="2400" b="1" dirty="0">
                <a:solidFill>
                  <a:schemeClr val="tx2"/>
                </a:solidFill>
              </a:rPr>
              <a:t/>
            </a:r>
            <a:br>
              <a:rPr lang="cs-CZ" sz="2400" b="1" dirty="0">
                <a:solidFill>
                  <a:schemeClr val="tx2"/>
                </a:solidFill>
              </a:rPr>
            </a:br>
            <a:r>
              <a:rPr lang="cs-CZ" sz="2400" b="1" dirty="0" err="1">
                <a:solidFill>
                  <a:schemeClr val="tx2"/>
                </a:solidFill>
              </a:rPr>
              <a:t>Eset</a:t>
            </a:r>
            <a:r>
              <a:rPr lang="cs-CZ" sz="2400" b="1" dirty="0">
                <a:solidFill>
                  <a:schemeClr val="tx2"/>
                </a:solidFill>
              </a:rPr>
              <a:t> </a:t>
            </a:r>
            <a:r>
              <a:rPr lang="cs-CZ" sz="2400" b="1" dirty="0" err="1">
                <a:solidFill>
                  <a:schemeClr val="tx2"/>
                </a:solidFill>
              </a:rPr>
              <a:t>Parental</a:t>
            </a:r>
            <a:r>
              <a:rPr lang="cs-CZ" sz="2400" b="1" dirty="0">
                <a:solidFill>
                  <a:schemeClr val="tx2"/>
                </a:solidFill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</a:rPr>
              <a:t>Control</a:t>
            </a:r>
            <a:r>
              <a:rPr lang="cs-CZ" sz="2400" b="1" dirty="0">
                <a:solidFill>
                  <a:schemeClr val="tx2"/>
                </a:solidFill>
              </a:rPr>
              <a:t/>
            </a:r>
            <a:br>
              <a:rPr lang="cs-CZ" sz="2400" b="1" dirty="0">
                <a:solidFill>
                  <a:schemeClr val="tx2"/>
                </a:solidFill>
              </a:rPr>
            </a:br>
            <a:r>
              <a:rPr lang="cs-CZ" sz="2400" b="1" dirty="0" err="1">
                <a:solidFill>
                  <a:schemeClr val="tx2"/>
                </a:solidFill>
              </a:rPr>
              <a:t>Parental</a:t>
            </a:r>
            <a:r>
              <a:rPr lang="cs-CZ" sz="2400" b="1" dirty="0">
                <a:solidFill>
                  <a:schemeClr val="tx2"/>
                </a:solidFill>
              </a:rPr>
              <a:t> </a:t>
            </a:r>
            <a:r>
              <a:rPr lang="cs-CZ" sz="2400" b="1" dirty="0" err="1">
                <a:solidFill>
                  <a:schemeClr val="tx2"/>
                </a:solidFill>
              </a:rPr>
              <a:t>control</a:t>
            </a:r>
            <a:r>
              <a:rPr lang="cs-CZ" sz="2400" b="1" dirty="0">
                <a:solidFill>
                  <a:schemeClr val="tx2"/>
                </a:solidFill>
              </a:rPr>
              <a:t> &amp; </a:t>
            </a:r>
            <a:r>
              <a:rPr lang="cs-CZ" sz="2400" b="1" dirty="0" err="1">
                <a:solidFill>
                  <a:schemeClr val="tx2"/>
                </a:solidFill>
              </a:rPr>
              <a:t>Kids</a:t>
            </a:r>
            <a:r>
              <a:rPr lang="cs-CZ" sz="2400" b="1" dirty="0">
                <a:solidFill>
                  <a:schemeClr val="tx2"/>
                </a:solidFill>
              </a:rPr>
              <a:t> GPS: </a:t>
            </a:r>
            <a:r>
              <a:rPr lang="cs-CZ" sz="2400" b="1" dirty="0" err="1">
                <a:solidFill>
                  <a:schemeClr val="tx2"/>
                </a:solidFill>
              </a:rPr>
              <a:t>Kaspersky</a:t>
            </a:r>
            <a:r>
              <a:rPr lang="cs-CZ" sz="2400" b="1" dirty="0">
                <a:solidFill>
                  <a:schemeClr val="tx2"/>
                </a:solidFill>
              </a:rPr>
              <a:t> </a:t>
            </a:r>
            <a:r>
              <a:rPr lang="cs-CZ" sz="2400" b="1" dirty="0" err="1">
                <a:solidFill>
                  <a:schemeClr val="tx2"/>
                </a:solidFill>
              </a:rPr>
              <a:t>SafeKids</a:t>
            </a:r>
            <a:r>
              <a:rPr lang="cs-CZ" sz="2400" b="1" dirty="0">
                <a:solidFill>
                  <a:schemeClr val="tx2"/>
                </a:solidFill>
              </a:rPr>
              <a:t/>
            </a:r>
            <a:br>
              <a:rPr lang="cs-CZ" sz="2400" b="1" dirty="0">
                <a:solidFill>
                  <a:schemeClr val="tx2"/>
                </a:solidFill>
              </a:rPr>
            </a:br>
            <a:r>
              <a:rPr lang="cs-CZ" sz="2400" b="1" dirty="0" err="1">
                <a:solidFill>
                  <a:schemeClr val="tx2"/>
                </a:solidFill>
              </a:rPr>
              <a:t>Kids</a:t>
            </a:r>
            <a:r>
              <a:rPr lang="cs-CZ" sz="2400" b="1" dirty="0">
                <a:solidFill>
                  <a:schemeClr val="tx2"/>
                </a:solidFill>
              </a:rPr>
              <a:t> Place – </a:t>
            </a:r>
            <a:r>
              <a:rPr lang="cs-CZ" sz="2400" b="1" dirty="0" err="1">
                <a:solidFill>
                  <a:schemeClr val="tx2"/>
                </a:solidFill>
              </a:rPr>
              <a:t>Parental</a:t>
            </a:r>
            <a:r>
              <a:rPr lang="cs-CZ" sz="2400" b="1" dirty="0">
                <a:solidFill>
                  <a:schemeClr val="tx2"/>
                </a:solidFill>
              </a:rPr>
              <a:t> </a:t>
            </a:r>
            <a:r>
              <a:rPr lang="cs-CZ" sz="2400" b="1" dirty="0" err="1">
                <a:solidFill>
                  <a:schemeClr val="tx2"/>
                </a:solidFill>
              </a:rPr>
              <a:t>Control</a:t>
            </a:r>
            <a:r>
              <a:rPr lang="cs-CZ" sz="2400" b="1" dirty="0">
                <a:solidFill>
                  <a:schemeClr val="tx2"/>
                </a:solidFill>
              </a:rPr>
              <a:t/>
            </a:r>
            <a:br>
              <a:rPr lang="cs-CZ" sz="2400" b="1" dirty="0">
                <a:solidFill>
                  <a:schemeClr val="tx2"/>
                </a:solidFill>
              </a:rPr>
            </a:br>
            <a:r>
              <a:rPr lang="cs-CZ" sz="2400" b="1" dirty="0" err="1">
                <a:solidFill>
                  <a:schemeClr val="tx2"/>
                </a:solidFill>
              </a:rPr>
              <a:t>Screen</a:t>
            </a:r>
            <a:r>
              <a:rPr lang="cs-CZ" sz="2400" b="1" dirty="0">
                <a:solidFill>
                  <a:schemeClr val="tx2"/>
                </a:solidFill>
              </a:rPr>
              <a:t> </a:t>
            </a:r>
            <a:r>
              <a:rPr lang="cs-CZ" sz="2400" b="1" dirty="0" err="1">
                <a:solidFill>
                  <a:schemeClr val="tx2"/>
                </a:solidFill>
              </a:rPr>
              <a:t>Time</a:t>
            </a:r>
            <a:r>
              <a:rPr lang="cs-CZ" sz="2400" b="1" dirty="0">
                <a:solidFill>
                  <a:schemeClr val="tx2"/>
                </a:solidFill>
              </a:rPr>
              <a:t> </a:t>
            </a:r>
            <a:r>
              <a:rPr lang="cs-CZ" sz="2400" b="1" dirty="0" err="1">
                <a:solidFill>
                  <a:schemeClr val="tx2"/>
                </a:solidFill>
              </a:rPr>
              <a:t>Parental</a:t>
            </a:r>
            <a:r>
              <a:rPr lang="cs-CZ" sz="2400" b="1" dirty="0">
                <a:solidFill>
                  <a:schemeClr val="tx2"/>
                </a:solidFill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</a:rPr>
              <a:t>Control</a:t>
            </a:r>
            <a:endParaRPr lang="cs-CZ" sz="2400" b="1" dirty="0" smtClean="0">
              <a:solidFill>
                <a:schemeClr val="tx2"/>
              </a:solidFill>
            </a:endParaRPr>
          </a:p>
          <a:p>
            <a:r>
              <a:rPr lang="cs-CZ" sz="2400" dirty="0">
                <a:solidFill>
                  <a:schemeClr val="tx2"/>
                </a:solidFill>
              </a:rPr>
              <a:t> </a:t>
            </a:r>
            <a:r>
              <a:rPr lang="cs-CZ" sz="2400" dirty="0" smtClean="0">
                <a:solidFill>
                  <a:schemeClr val="tx2"/>
                </a:solidFill>
              </a:rPr>
              <a:t>   …..</a:t>
            </a:r>
            <a:endParaRPr lang="cs-CZ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95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9104" y="260648"/>
            <a:ext cx="8064896" cy="720080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/>
              <a:t>Aplikace rodičovské kontroly – základní popis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15616" y="1755242"/>
            <a:ext cx="74888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2"/>
                </a:solidFill>
              </a:rPr>
              <a:t>Instalují se na mobilní zařízení (nejčastěji telefon) rodičů a dětí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2"/>
                </a:solidFill>
              </a:rPr>
              <a:t>Můžou se instalovat pro více dětí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2"/>
                </a:solidFill>
              </a:rPr>
              <a:t>Jsou placené i neplacené verze, resp.  aplikace v základní verzi neplacené s dodatečným placeným rozšířením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33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61356" y="188640"/>
            <a:ext cx="8064896" cy="814059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Aplikace rodičovské kontroly – co umí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43608" y="764704"/>
            <a:ext cx="81003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 smtClean="0">
              <a:solidFill>
                <a:schemeClr val="tx2"/>
              </a:solidFill>
            </a:endParaRPr>
          </a:p>
          <a:p>
            <a:r>
              <a:rPr lang="cs-CZ" sz="2400" dirty="0" smtClean="0">
                <a:solidFill>
                  <a:schemeClr val="tx2"/>
                </a:solidFill>
              </a:rPr>
              <a:t>Kontrola: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2"/>
                </a:solidFill>
              </a:rPr>
              <a:t>Kontrola času stráveného na telefonu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2"/>
                </a:solidFill>
              </a:rPr>
              <a:t>Kontrola používání aplikací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2"/>
                </a:solidFill>
              </a:rPr>
              <a:t>Kontrola navštívených webových stránek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2"/>
                </a:solidFill>
              </a:rPr>
              <a:t>Kontrola polohy dítěte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2"/>
              </a:solidFill>
            </a:endParaRPr>
          </a:p>
          <a:p>
            <a:endParaRPr lang="cs-CZ" sz="2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2"/>
              </a:solidFill>
            </a:endParaRPr>
          </a:p>
          <a:p>
            <a:r>
              <a:rPr lang="cs-CZ" sz="2400" dirty="0" smtClean="0">
                <a:solidFill>
                  <a:schemeClr val="tx2"/>
                </a:solidFill>
              </a:rPr>
              <a:t>Omezení: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2"/>
                </a:solidFill>
              </a:rPr>
              <a:t>Omezení času stráveného na telefonu = zadání časové dotace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2"/>
                </a:solidFill>
              </a:rPr>
              <a:t>Omezení denní doby, kdy si může „hrát“ na telefonu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2"/>
                </a:solidFill>
              </a:rPr>
              <a:t>Omezení webových stránek, které může navštívit</a:t>
            </a:r>
            <a:endParaRPr lang="cs-CZ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32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9104" y="0"/>
            <a:ext cx="8064896" cy="814059"/>
          </a:xfrm>
        </p:spPr>
        <p:txBody>
          <a:bodyPr>
            <a:normAutofit/>
          </a:bodyPr>
          <a:lstStyle/>
          <a:p>
            <a:r>
              <a:rPr lang="cs-CZ" sz="3200" dirty="0" smtClean="0"/>
              <a:t>Kontrola – denní přehledy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43608" y="764704"/>
            <a:ext cx="8100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 smtClean="0">
              <a:solidFill>
                <a:schemeClr val="tx2"/>
              </a:solidFill>
            </a:endParaRPr>
          </a:p>
          <a:p>
            <a:r>
              <a:rPr lang="cs-CZ" sz="2400" dirty="0" smtClean="0">
                <a:solidFill>
                  <a:schemeClr val="tx2"/>
                </a:solidFill>
              </a:rPr>
              <a:t>Rodičovský telefon</a:t>
            </a:r>
            <a:endParaRPr lang="cs-CZ" sz="2400" dirty="0">
              <a:solidFill>
                <a:schemeClr val="tx2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764704"/>
            <a:ext cx="3336324" cy="5661248"/>
          </a:xfrm>
          <a:prstGeom prst="rect">
            <a:avLst/>
          </a:prstGeom>
        </p:spPr>
      </p:pic>
      <p:sp>
        <p:nvSpPr>
          <p:cNvPr id="4" name="Ovál 3"/>
          <p:cNvSpPr/>
          <p:nvPr/>
        </p:nvSpPr>
        <p:spPr>
          <a:xfrm>
            <a:off x="4283968" y="5589240"/>
            <a:ext cx="73782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ů 5"/>
          <p:cNvSpPr/>
          <p:nvPr/>
        </p:nvSpPr>
        <p:spPr>
          <a:xfrm rot="17682044">
            <a:off x="3419872" y="5013176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675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187624" y="-17457"/>
            <a:ext cx="5616624" cy="814059"/>
          </a:xfrm>
        </p:spPr>
        <p:txBody>
          <a:bodyPr>
            <a:normAutofit/>
          </a:bodyPr>
          <a:lstStyle/>
          <a:p>
            <a:r>
              <a:rPr lang="cs-CZ" sz="3200" dirty="0" smtClean="0"/>
              <a:t>Kontrola – mapa používání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43608" y="764704"/>
            <a:ext cx="8100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 smtClean="0">
              <a:solidFill>
                <a:schemeClr val="tx2"/>
              </a:solidFill>
            </a:endParaRPr>
          </a:p>
          <a:p>
            <a:r>
              <a:rPr lang="cs-CZ" sz="2400" dirty="0" smtClean="0">
                <a:solidFill>
                  <a:schemeClr val="tx2"/>
                </a:solidFill>
              </a:rPr>
              <a:t>Rodičovský telefon</a:t>
            </a:r>
            <a:endParaRPr lang="cs-CZ" sz="2400" dirty="0">
              <a:solidFill>
                <a:schemeClr val="tx2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764704"/>
            <a:ext cx="3336324" cy="592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41126" y="0"/>
            <a:ext cx="8064896" cy="814059"/>
          </a:xfrm>
        </p:spPr>
        <p:txBody>
          <a:bodyPr>
            <a:normAutofit/>
          </a:bodyPr>
          <a:lstStyle/>
          <a:p>
            <a:r>
              <a:rPr lang="cs-CZ" sz="3200" dirty="0" smtClean="0"/>
              <a:t>Kontrola – nejpoužívanější aplikace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43608" y="764704"/>
            <a:ext cx="8100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 smtClean="0">
              <a:solidFill>
                <a:schemeClr val="tx2"/>
              </a:solidFill>
            </a:endParaRPr>
          </a:p>
          <a:p>
            <a:r>
              <a:rPr lang="cs-CZ" sz="2400" dirty="0" smtClean="0">
                <a:solidFill>
                  <a:schemeClr val="tx2"/>
                </a:solidFill>
              </a:rPr>
              <a:t>Rodičovský telefon</a:t>
            </a:r>
            <a:endParaRPr lang="cs-CZ" sz="2400" dirty="0">
              <a:solidFill>
                <a:schemeClr val="tx2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96" y="764704"/>
            <a:ext cx="3336324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4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43608" y="22653"/>
            <a:ext cx="7920880" cy="814059"/>
          </a:xfrm>
        </p:spPr>
        <p:txBody>
          <a:bodyPr>
            <a:normAutofit/>
          </a:bodyPr>
          <a:lstStyle/>
          <a:p>
            <a:r>
              <a:rPr lang="cs-CZ" sz="3200" dirty="0"/>
              <a:t>N</a:t>
            </a:r>
            <a:r>
              <a:rPr lang="cs-CZ" sz="3200" dirty="0" smtClean="0"/>
              <a:t>astavení – čas -  od - do 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43608" y="764704"/>
            <a:ext cx="30243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 smtClean="0">
              <a:solidFill>
                <a:schemeClr val="tx2"/>
              </a:solidFill>
            </a:endParaRPr>
          </a:p>
          <a:p>
            <a:r>
              <a:rPr lang="cs-CZ" sz="2400" dirty="0" smtClean="0">
                <a:solidFill>
                  <a:schemeClr val="tx2"/>
                </a:solidFill>
              </a:rPr>
              <a:t>Rodičovský telefon</a:t>
            </a:r>
          </a:p>
          <a:p>
            <a:endParaRPr lang="cs-CZ" sz="2400" dirty="0">
              <a:solidFill>
                <a:schemeClr val="tx2"/>
              </a:solidFill>
            </a:endParaRPr>
          </a:p>
          <a:p>
            <a:endParaRPr lang="cs-CZ" sz="2400" dirty="0" smtClean="0">
              <a:solidFill>
                <a:schemeClr val="tx2"/>
              </a:solidFill>
            </a:endParaRPr>
          </a:p>
          <a:p>
            <a:endParaRPr lang="cs-CZ" sz="2400" dirty="0">
              <a:solidFill>
                <a:schemeClr val="tx2"/>
              </a:solidFill>
            </a:endParaRPr>
          </a:p>
          <a:p>
            <a:r>
              <a:rPr lang="cs-CZ" sz="2400" dirty="0" smtClean="0">
                <a:solidFill>
                  <a:schemeClr val="tx2"/>
                </a:solidFill>
              </a:rPr>
              <a:t>Jak nastavit „zábavu a hry“?</a:t>
            </a:r>
            <a:endParaRPr lang="cs-CZ" sz="2400" dirty="0">
              <a:solidFill>
                <a:schemeClr val="tx2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796" y="692696"/>
            <a:ext cx="3336324" cy="5688632"/>
          </a:xfrm>
          <a:prstGeom prst="rect">
            <a:avLst/>
          </a:prstGeom>
        </p:spPr>
      </p:pic>
      <p:sp>
        <p:nvSpPr>
          <p:cNvPr id="4" name="Ovál 3"/>
          <p:cNvSpPr/>
          <p:nvPr/>
        </p:nvSpPr>
        <p:spPr>
          <a:xfrm>
            <a:off x="6372200" y="1412776"/>
            <a:ext cx="129614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ů 5"/>
          <p:cNvSpPr/>
          <p:nvPr/>
        </p:nvSpPr>
        <p:spPr>
          <a:xfrm rot="14769870">
            <a:off x="4929476" y="1161392"/>
            <a:ext cx="484632" cy="245332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7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37845" y="12526"/>
            <a:ext cx="8064896" cy="814059"/>
          </a:xfrm>
        </p:spPr>
        <p:txBody>
          <a:bodyPr>
            <a:normAutofit/>
          </a:bodyPr>
          <a:lstStyle/>
          <a:p>
            <a:r>
              <a:rPr lang="cs-CZ" sz="3200" dirty="0" smtClean="0"/>
              <a:t>Nastavení – aplikace -  rozdělení aplikací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43608" y="764704"/>
            <a:ext cx="8100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 smtClean="0">
              <a:solidFill>
                <a:schemeClr val="tx2"/>
              </a:solidFill>
            </a:endParaRPr>
          </a:p>
          <a:p>
            <a:r>
              <a:rPr lang="cs-CZ" sz="2400" dirty="0" smtClean="0">
                <a:solidFill>
                  <a:schemeClr val="tx2"/>
                </a:solidFill>
              </a:rPr>
              <a:t>Rodičovský telefon</a:t>
            </a:r>
            <a:endParaRPr lang="cs-CZ" sz="2400" dirty="0">
              <a:solidFill>
                <a:schemeClr val="tx2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96" y="736720"/>
            <a:ext cx="3336324" cy="5572600"/>
          </a:xfrm>
          <a:prstGeom prst="rect">
            <a:avLst/>
          </a:prstGeom>
        </p:spPr>
      </p:pic>
      <p:sp>
        <p:nvSpPr>
          <p:cNvPr id="4" name="Ovál 3"/>
          <p:cNvSpPr/>
          <p:nvPr/>
        </p:nvSpPr>
        <p:spPr>
          <a:xfrm>
            <a:off x="5220072" y="1268760"/>
            <a:ext cx="338437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ů 5"/>
          <p:cNvSpPr/>
          <p:nvPr/>
        </p:nvSpPr>
        <p:spPr>
          <a:xfrm rot="14854875">
            <a:off x="4567603" y="1355619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041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15616" y="260648"/>
            <a:ext cx="7920880" cy="6336704"/>
          </a:xfrm>
        </p:spPr>
        <p:txBody>
          <a:bodyPr>
            <a:normAutofit lnSpcReduction="10000"/>
          </a:bodyPr>
          <a:lstStyle/>
          <a:p>
            <a:pPr algn="l"/>
            <a:r>
              <a:rPr lang="cs-CZ" b="1" dirty="0" err="1" smtClean="0">
                <a:solidFill>
                  <a:schemeClr val="tx2"/>
                </a:solidFill>
              </a:rPr>
              <a:t>Kyberkriminalita</a:t>
            </a:r>
            <a:r>
              <a:rPr lang="cs-CZ" dirty="0" smtClean="0">
                <a:solidFill>
                  <a:schemeClr val="tx2"/>
                </a:solidFill>
              </a:rPr>
              <a:t> u nás neustále roste – jediným plusem je asi to, že ČR je na špičce odhalování těchto zločinů, neboť máme širokou síť </a:t>
            </a:r>
            <a:r>
              <a:rPr lang="cs-CZ" b="1" dirty="0" smtClean="0">
                <a:solidFill>
                  <a:schemeClr val="tx2"/>
                </a:solidFill>
              </a:rPr>
              <a:t>světově uznávaných odborníků</a:t>
            </a:r>
            <a:r>
              <a:rPr lang="cs-CZ" dirty="0" smtClean="0">
                <a:solidFill>
                  <a:schemeClr val="tx2"/>
                </a:solidFill>
              </a:rPr>
              <a:t>.</a:t>
            </a:r>
          </a:p>
          <a:p>
            <a:pPr algn="l"/>
            <a:endParaRPr lang="cs-CZ" dirty="0">
              <a:solidFill>
                <a:schemeClr val="tx2"/>
              </a:solidFill>
            </a:endParaRPr>
          </a:p>
          <a:p>
            <a:pPr algn="l"/>
            <a:r>
              <a:rPr lang="cs-CZ" dirty="0" smtClean="0">
                <a:solidFill>
                  <a:schemeClr val="tx2"/>
                </a:solidFill>
              </a:rPr>
              <a:t>Jako příklad uvedu pár čísel týkajících se dětské mravnostní kriminality:</a:t>
            </a:r>
          </a:p>
          <a:p>
            <a:pPr algn="l"/>
            <a:r>
              <a:rPr lang="cs-CZ" dirty="0" smtClean="0">
                <a:solidFill>
                  <a:schemeClr val="tx2"/>
                </a:solidFill>
              </a:rPr>
              <a:t>rok 2016 – 15 skutků </a:t>
            </a:r>
          </a:p>
          <a:p>
            <a:pPr algn="l"/>
            <a:r>
              <a:rPr lang="cs-CZ" dirty="0" smtClean="0">
                <a:solidFill>
                  <a:schemeClr val="tx2"/>
                </a:solidFill>
              </a:rPr>
              <a:t>rok 2017 – 43 skutků</a:t>
            </a:r>
          </a:p>
          <a:p>
            <a:pPr algn="l"/>
            <a:r>
              <a:rPr lang="cs-CZ" b="1" dirty="0" smtClean="0">
                <a:solidFill>
                  <a:schemeClr val="tx2"/>
                </a:solidFill>
              </a:rPr>
              <a:t>rok 2018 – 54 skutků</a:t>
            </a:r>
          </a:p>
          <a:p>
            <a:pPr algn="l"/>
            <a:r>
              <a:rPr lang="cs-CZ" dirty="0" smtClean="0">
                <a:solidFill>
                  <a:schemeClr val="tx2"/>
                </a:solidFill>
              </a:rPr>
              <a:t>(pod jedním takovým případem jsou ovšem </a:t>
            </a:r>
            <a:r>
              <a:rPr lang="cs-CZ" b="1" dirty="0" smtClean="0">
                <a:solidFill>
                  <a:schemeClr val="tx2"/>
                </a:solidFill>
              </a:rPr>
              <a:t>desítky i stovky poškozených</a:t>
            </a:r>
            <a:r>
              <a:rPr lang="cs-CZ" dirty="0" smtClean="0">
                <a:solidFill>
                  <a:schemeClr val="tx2"/>
                </a:solidFill>
              </a:rPr>
              <a:t>)</a:t>
            </a:r>
          </a:p>
          <a:p>
            <a:pPr algn="l"/>
            <a:r>
              <a:rPr lang="cs-CZ" dirty="0" smtClean="0">
                <a:solidFill>
                  <a:schemeClr val="tx2"/>
                </a:solidFill>
              </a:rPr>
              <a:t>Celková objasněnost – 80% případů.</a:t>
            </a:r>
          </a:p>
          <a:p>
            <a:pPr algn="l"/>
            <a:r>
              <a:rPr lang="cs-CZ" dirty="0" smtClean="0">
                <a:solidFill>
                  <a:schemeClr val="tx2"/>
                </a:solidFill>
              </a:rPr>
              <a:t>Úplným rájem </a:t>
            </a:r>
            <a:r>
              <a:rPr lang="cs-CZ" dirty="0" err="1" smtClean="0">
                <a:solidFill>
                  <a:schemeClr val="tx2"/>
                </a:solidFill>
              </a:rPr>
              <a:t>kyberkriminality</a:t>
            </a:r>
            <a:r>
              <a:rPr lang="cs-CZ" dirty="0" smtClean="0">
                <a:solidFill>
                  <a:schemeClr val="tx2"/>
                </a:solidFill>
              </a:rPr>
              <a:t> u nás je ….. Náchodsko!!!</a:t>
            </a:r>
          </a:p>
        </p:txBody>
      </p:sp>
    </p:spTree>
    <p:extLst>
      <p:ext uri="{BB962C8B-B14F-4D97-AF65-F5344CB8AC3E}">
        <p14:creationId xmlns:p14="http://schemas.microsoft.com/office/powerpoint/2010/main" val="46078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61356" y="12526"/>
            <a:ext cx="8064896" cy="814059"/>
          </a:xfrm>
        </p:spPr>
        <p:txBody>
          <a:bodyPr>
            <a:normAutofit/>
          </a:bodyPr>
          <a:lstStyle/>
          <a:p>
            <a:r>
              <a:rPr lang="cs-CZ" sz="3200" dirty="0" smtClean="0"/>
              <a:t>Nastavení – aplikace -  strážce aplikací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43608" y="764704"/>
            <a:ext cx="81003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 smtClean="0">
              <a:solidFill>
                <a:schemeClr val="tx2"/>
              </a:solidFill>
            </a:endParaRPr>
          </a:p>
          <a:p>
            <a:r>
              <a:rPr lang="cs-CZ" sz="2400" dirty="0" smtClean="0">
                <a:solidFill>
                  <a:schemeClr val="tx2"/>
                </a:solidFill>
              </a:rPr>
              <a:t>Rodičovský telefon</a:t>
            </a:r>
          </a:p>
          <a:p>
            <a:endParaRPr lang="cs-CZ" sz="2400" dirty="0">
              <a:solidFill>
                <a:schemeClr val="tx2"/>
              </a:solidFill>
            </a:endParaRPr>
          </a:p>
          <a:p>
            <a:endParaRPr lang="cs-CZ" sz="2400" dirty="0" smtClean="0">
              <a:solidFill>
                <a:schemeClr val="tx2"/>
              </a:solidFill>
            </a:endParaRPr>
          </a:p>
          <a:p>
            <a:endParaRPr lang="cs-CZ" sz="2400" dirty="0">
              <a:solidFill>
                <a:schemeClr val="tx2"/>
              </a:solidFill>
            </a:endParaRPr>
          </a:p>
          <a:p>
            <a:endParaRPr lang="cs-CZ" sz="2400" dirty="0" smtClean="0">
              <a:solidFill>
                <a:schemeClr val="tx2"/>
              </a:solidFill>
            </a:endParaRPr>
          </a:p>
          <a:p>
            <a:endParaRPr lang="cs-CZ" sz="2400" dirty="0">
              <a:solidFill>
                <a:schemeClr val="tx2"/>
              </a:solidFill>
            </a:endParaRPr>
          </a:p>
          <a:p>
            <a:endParaRPr lang="cs-CZ" sz="2400" dirty="0" smtClean="0">
              <a:solidFill>
                <a:schemeClr val="tx2"/>
              </a:solidFill>
            </a:endParaRPr>
          </a:p>
          <a:p>
            <a:r>
              <a:rPr lang="cs-CZ" sz="2400" dirty="0" smtClean="0">
                <a:solidFill>
                  <a:schemeClr val="tx2"/>
                </a:solidFill>
              </a:rPr>
              <a:t>		Ad hoc zásah</a:t>
            </a:r>
            <a:endParaRPr lang="cs-CZ" sz="2400" dirty="0">
              <a:solidFill>
                <a:schemeClr val="tx2"/>
              </a:solidFill>
            </a:endParaRPr>
          </a:p>
        </p:txBody>
      </p:sp>
      <p:sp>
        <p:nvSpPr>
          <p:cNvPr id="6" name="Šipka dolů 5"/>
          <p:cNvSpPr/>
          <p:nvPr/>
        </p:nvSpPr>
        <p:spPr>
          <a:xfrm rot="14854875">
            <a:off x="4796227" y="2918319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764704"/>
            <a:ext cx="3336324" cy="5877272"/>
          </a:xfrm>
          <a:prstGeom prst="rect">
            <a:avLst/>
          </a:prstGeom>
        </p:spPr>
      </p:pic>
      <p:sp>
        <p:nvSpPr>
          <p:cNvPr id="4" name="Ovál 3"/>
          <p:cNvSpPr/>
          <p:nvPr/>
        </p:nvSpPr>
        <p:spPr>
          <a:xfrm>
            <a:off x="5508104" y="2996952"/>
            <a:ext cx="338437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596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9104" y="12526"/>
            <a:ext cx="8064896" cy="814059"/>
          </a:xfrm>
        </p:spPr>
        <p:txBody>
          <a:bodyPr>
            <a:normAutofit/>
          </a:bodyPr>
          <a:lstStyle/>
          <a:p>
            <a:r>
              <a:rPr lang="cs-CZ" sz="3200" dirty="0" smtClean="0"/>
              <a:t>Nastavení – web -  strážce webu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43608" y="764704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 smtClean="0">
              <a:solidFill>
                <a:schemeClr val="tx2"/>
              </a:solidFill>
            </a:endParaRPr>
          </a:p>
          <a:p>
            <a:r>
              <a:rPr lang="cs-CZ" sz="2400" dirty="0" smtClean="0">
                <a:solidFill>
                  <a:schemeClr val="tx2"/>
                </a:solidFill>
              </a:rPr>
              <a:t>Rodičovský telefon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764704"/>
            <a:ext cx="3336324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0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9104" y="13276"/>
            <a:ext cx="8064896" cy="814059"/>
          </a:xfrm>
        </p:spPr>
        <p:txBody>
          <a:bodyPr>
            <a:normAutofit/>
          </a:bodyPr>
          <a:lstStyle/>
          <a:p>
            <a:r>
              <a:rPr lang="cs-CZ" sz="3200" dirty="0" smtClean="0"/>
              <a:t>Operativní nastavení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43608" y="33265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 smtClean="0">
              <a:solidFill>
                <a:schemeClr val="tx2"/>
              </a:solidFill>
            </a:endParaRPr>
          </a:p>
          <a:p>
            <a:r>
              <a:rPr lang="cs-CZ" sz="2400" dirty="0">
                <a:solidFill>
                  <a:schemeClr val="tx2"/>
                </a:solidFill>
              </a:rPr>
              <a:t> </a:t>
            </a:r>
            <a:r>
              <a:rPr lang="cs-CZ" sz="2400" dirty="0" smtClean="0">
                <a:solidFill>
                  <a:schemeClr val="tx2"/>
                </a:solidFill>
              </a:rPr>
              <a:t>      Telefon dítěte</a:t>
            </a:r>
            <a:r>
              <a:rPr lang="cs-CZ" sz="2400" dirty="0">
                <a:solidFill>
                  <a:schemeClr val="tx2"/>
                </a:solidFill>
              </a:rPr>
              <a:t>	</a:t>
            </a:r>
            <a:r>
              <a:rPr lang="cs-CZ" sz="2400" dirty="0" smtClean="0">
                <a:solidFill>
                  <a:schemeClr val="tx2"/>
                </a:solidFill>
              </a:rPr>
              <a:t>		Telefon rodiče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63653"/>
            <a:ext cx="3336324" cy="543369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51277"/>
            <a:ext cx="3429000" cy="541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3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9104" y="13276"/>
            <a:ext cx="8064896" cy="814059"/>
          </a:xfrm>
        </p:spPr>
        <p:txBody>
          <a:bodyPr>
            <a:normAutofit/>
          </a:bodyPr>
          <a:lstStyle/>
          <a:p>
            <a:r>
              <a:rPr lang="cs-CZ" sz="3200" dirty="0" smtClean="0"/>
              <a:t>Operativní nastavení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43608" y="33265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 smtClean="0">
              <a:solidFill>
                <a:schemeClr val="tx2"/>
              </a:solidFill>
            </a:endParaRPr>
          </a:p>
          <a:p>
            <a:r>
              <a:rPr lang="cs-CZ" sz="2400" dirty="0">
                <a:solidFill>
                  <a:schemeClr val="tx2"/>
                </a:solidFill>
              </a:rPr>
              <a:t> </a:t>
            </a:r>
            <a:r>
              <a:rPr lang="cs-CZ" sz="2400" dirty="0" smtClean="0">
                <a:solidFill>
                  <a:schemeClr val="tx2"/>
                </a:solidFill>
              </a:rPr>
              <a:t>      Telefon dítěte</a:t>
            </a:r>
            <a:r>
              <a:rPr lang="cs-CZ" sz="2400" dirty="0">
                <a:solidFill>
                  <a:schemeClr val="tx2"/>
                </a:solidFill>
              </a:rPr>
              <a:t>	</a:t>
            </a:r>
            <a:r>
              <a:rPr lang="cs-CZ" sz="2400" dirty="0" smtClean="0">
                <a:solidFill>
                  <a:schemeClr val="tx2"/>
                </a:solidFill>
              </a:rPr>
              <a:t>   Telefon dítěte	Telefon rodiče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56907"/>
            <a:ext cx="2520280" cy="54337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169833"/>
            <a:ext cx="2448272" cy="54337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214" y="1156907"/>
            <a:ext cx="2676274" cy="542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0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1772816"/>
            <a:ext cx="7498080" cy="4824536"/>
          </a:xfrm>
        </p:spPr>
        <p:txBody>
          <a:bodyPr>
            <a:normAutofit fontScale="90000"/>
          </a:bodyPr>
          <a:lstStyle/>
          <a:p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700" dirty="0" smtClean="0"/>
              <a:t>Zdroje:</a:t>
            </a:r>
            <a:br>
              <a:rPr lang="cs-CZ" sz="2700" dirty="0" smtClean="0"/>
            </a:br>
            <a:r>
              <a:rPr lang="cs-CZ" sz="2700" dirty="0" smtClean="0"/>
              <a:t>seminář </a:t>
            </a:r>
            <a:r>
              <a:rPr lang="cs-CZ" sz="2700" dirty="0" err="1" smtClean="0"/>
              <a:t>Kyberkriminalita</a:t>
            </a:r>
            <a:r>
              <a:rPr lang="cs-CZ" sz="2700" dirty="0" smtClean="0"/>
              <a:t> v královéhradeckém kraji </a:t>
            </a:r>
            <a:br>
              <a:rPr lang="cs-CZ" sz="2700" dirty="0" smtClean="0"/>
            </a:br>
            <a:r>
              <a:rPr lang="cs-CZ" sz="2700" dirty="0"/>
              <a:t>a</a:t>
            </a: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>seminář Aktuální trendy rizikového chování dětí v online prostředí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200" dirty="0" smtClean="0"/>
              <a:t>Obrázky:</a:t>
            </a:r>
            <a:r>
              <a:rPr lang="cs-CZ" sz="2200" dirty="0"/>
              <a:t/>
            </a:r>
            <a:br>
              <a:rPr lang="cs-CZ" sz="2200" dirty="0"/>
            </a:br>
            <a:r>
              <a:rPr lang="cs-CZ" sz="2200" dirty="0" smtClean="0"/>
              <a:t>https://www.knihcentrum.cz/ty-jsi-holka-ty-jsi-kluk?</a:t>
            </a:r>
            <a:br>
              <a:rPr lang="cs-CZ" sz="2200" dirty="0" smtClean="0"/>
            </a:br>
            <a:r>
              <a:rPr lang="cs-CZ" sz="2200" dirty="0" smtClean="0"/>
              <a:t>https://cz.depositphotos.com/60943305//stock-illustation-cartoon-grandma.html</a:t>
            </a:r>
            <a:br>
              <a:rPr lang="cs-CZ" sz="2200" dirty="0" smtClean="0"/>
            </a:br>
            <a:r>
              <a:rPr lang="cs-CZ" sz="2200" dirty="0"/>
              <a:t>https://www.e-bezpeci.cz/index.php/ke-stazeni/dalsi-materialy-e-bezpeci</a:t>
            </a:r>
            <a:br>
              <a:rPr lang="cs-CZ" sz="2200" dirty="0"/>
            </a:b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90357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88640"/>
            <a:ext cx="7818072" cy="6552728"/>
          </a:xfrm>
        </p:spPr>
        <p:txBody>
          <a:bodyPr>
            <a:normAutofit fontScale="62500" lnSpcReduction="20000"/>
          </a:bodyPr>
          <a:lstStyle/>
          <a:p>
            <a:pPr marL="82296" indent="0">
              <a:buNone/>
            </a:pPr>
            <a:r>
              <a:rPr lang="cs-CZ" sz="4000" dirty="0" smtClean="0">
                <a:solidFill>
                  <a:schemeClr val="tx2"/>
                </a:solidFill>
              </a:rPr>
              <a:t>Rodiče </a:t>
            </a:r>
            <a:r>
              <a:rPr lang="cs-CZ" sz="4000" b="1" dirty="0" smtClean="0">
                <a:solidFill>
                  <a:schemeClr val="tx2"/>
                </a:solidFill>
              </a:rPr>
              <a:t>MUSÍ</a:t>
            </a:r>
            <a:r>
              <a:rPr lang="cs-CZ" sz="4000" dirty="0" smtClean="0">
                <a:solidFill>
                  <a:schemeClr val="tx2"/>
                </a:solidFill>
              </a:rPr>
              <a:t> brát </a:t>
            </a:r>
            <a:r>
              <a:rPr lang="cs-CZ" sz="4000" b="1" dirty="0" smtClean="0">
                <a:solidFill>
                  <a:schemeClr val="tx2"/>
                </a:solidFill>
              </a:rPr>
              <a:t>SOCIÁLNÍ SÍTĚ </a:t>
            </a:r>
            <a:r>
              <a:rPr lang="cs-CZ" sz="4000" dirty="0" smtClean="0">
                <a:solidFill>
                  <a:schemeClr val="tx2"/>
                </a:solidFill>
              </a:rPr>
              <a:t>vážně!!</a:t>
            </a:r>
          </a:p>
          <a:p>
            <a:pPr marL="82296" indent="0">
              <a:buNone/>
            </a:pPr>
            <a:endParaRPr lang="cs-CZ" sz="1600" dirty="0" smtClean="0">
              <a:solidFill>
                <a:schemeClr val="tx2"/>
              </a:solidFill>
            </a:endParaRPr>
          </a:p>
          <a:p>
            <a:pPr marL="82296" indent="0">
              <a:buNone/>
            </a:pPr>
            <a:r>
              <a:rPr lang="cs-CZ" sz="4000" dirty="0" smtClean="0">
                <a:solidFill>
                  <a:schemeClr val="tx2"/>
                </a:solidFill>
              </a:rPr>
              <a:t>Děti jsou na nich pořád a jsou pro ně nepřeberným zdrojem </a:t>
            </a:r>
            <a:r>
              <a:rPr lang="cs-CZ" sz="4000" b="1" dirty="0" smtClean="0">
                <a:solidFill>
                  <a:schemeClr val="tx2"/>
                </a:solidFill>
              </a:rPr>
              <a:t>VŠECH</a:t>
            </a:r>
            <a:r>
              <a:rPr lang="cs-CZ" sz="4000" dirty="0" smtClean="0">
                <a:solidFill>
                  <a:schemeClr val="tx2"/>
                </a:solidFill>
              </a:rPr>
              <a:t> informací. Proto je důležité děti naučit  využívat je ke svému prospěchu a </a:t>
            </a:r>
            <a:r>
              <a:rPr lang="cs-CZ" sz="4000" b="1" dirty="0" smtClean="0">
                <a:solidFill>
                  <a:schemeClr val="tx2"/>
                </a:solidFill>
              </a:rPr>
              <a:t>nenechat se jimi ovládnout.</a:t>
            </a:r>
          </a:p>
          <a:p>
            <a:pPr marL="82296" indent="0">
              <a:buNone/>
            </a:pPr>
            <a:endParaRPr lang="cs-CZ" sz="1800" b="1" dirty="0" smtClean="0">
              <a:solidFill>
                <a:schemeClr val="tx2"/>
              </a:solidFill>
            </a:endParaRPr>
          </a:p>
          <a:p>
            <a:pPr marL="82296" indent="0">
              <a:buNone/>
            </a:pPr>
            <a:r>
              <a:rPr lang="cs-CZ" sz="4000" dirty="0" smtClean="0">
                <a:solidFill>
                  <a:schemeClr val="tx2"/>
                </a:solidFill>
              </a:rPr>
              <a:t>Téměř všechny příběhy dostávající se kriminalistům do ruky mají jedno společné – za vším je </a:t>
            </a:r>
            <a:r>
              <a:rPr lang="cs-CZ" sz="4000" b="1" dirty="0" smtClean="0">
                <a:solidFill>
                  <a:schemeClr val="tx2"/>
                </a:solidFill>
              </a:rPr>
              <a:t>NUDA</a:t>
            </a:r>
            <a:r>
              <a:rPr lang="cs-CZ" sz="4000" dirty="0" smtClean="0">
                <a:solidFill>
                  <a:schemeClr val="tx2"/>
                </a:solidFill>
              </a:rPr>
              <a:t>.</a:t>
            </a:r>
          </a:p>
          <a:p>
            <a:pPr marL="82296" indent="0">
              <a:buNone/>
            </a:pPr>
            <a:endParaRPr lang="cs-CZ" sz="1800" dirty="0" smtClean="0">
              <a:solidFill>
                <a:schemeClr val="tx2"/>
              </a:solidFill>
            </a:endParaRPr>
          </a:p>
          <a:p>
            <a:pPr marL="82296" indent="0">
              <a:buNone/>
            </a:pPr>
            <a:r>
              <a:rPr lang="cs-CZ" sz="4000" b="1" dirty="0" smtClean="0">
                <a:solidFill>
                  <a:schemeClr val="tx2"/>
                </a:solidFill>
              </a:rPr>
              <a:t>České děti jsou jedny z nejaktivnějších uživatelů internetu.</a:t>
            </a:r>
          </a:p>
          <a:p>
            <a:pPr marL="82296" indent="0">
              <a:buNone/>
            </a:pPr>
            <a:endParaRPr lang="cs-CZ" b="1" dirty="0" smtClean="0">
              <a:solidFill>
                <a:schemeClr val="tx2"/>
              </a:solidFill>
            </a:endParaRPr>
          </a:p>
          <a:p>
            <a:pPr marL="82296" indent="0">
              <a:buNone/>
            </a:pPr>
            <a:r>
              <a:rPr lang="cs-CZ" dirty="0" smtClean="0">
                <a:solidFill>
                  <a:schemeClr val="tx2"/>
                </a:solidFill>
              </a:rPr>
              <a:t>Z jednoho výzkumu: taková sexuální výchova na školách probíhá cca v 8. ročníku, přitom by měla být směřována už na MŠ a v žebříčku KDO poučil děti o této problematice:</a:t>
            </a:r>
          </a:p>
          <a:p>
            <a:pPr marL="82296" indent="0">
              <a:buNone/>
            </a:pPr>
            <a:endParaRPr lang="cs-CZ" sz="1600" dirty="0" smtClean="0">
              <a:solidFill>
                <a:schemeClr val="tx2"/>
              </a:solidFill>
            </a:endParaRPr>
          </a:p>
          <a:p>
            <a:pPr marL="596646" indent="-514350">
              <a:buAutoNum type="arabicPeriod"/>
            </a:pPr>
            <a:r>
              <a:rPr lang="cs-CZ" dirty="0" smtClean="0">
                <a:solidFill>
                  <a:schemeClr val="tx2"/>
                </a:solidFill>
              </a:rPr>
              <a:t>internet</a:t>
            </a:r>
          </a:p>
          <a:p>
            <a:pPr marL="596646" indent="-514350">
              <a:buAutoNum type="arabicPeriod"/>
            </a:pPr>
            <a:r>
              <a:rPr lang="cs-CZ" dirty="0" smtClean="0">
                <a:solidFill>
                  <a:schemeClr val="tx2"/>
                </a:solidFill>
              </a:rPr>
              <a:t>kamarád</a:t>
            </a:r>
          </a:p>
          <a:p>
            <a:pPr marL="596646" indent="-514350">
              <a:buAutoNum type="arabicPeriod"/>
            </a:pPr>
            <a:r>
              <a:rPr lang="cs-CZ" dirty="0" smtClean="0">
                <a:solidFill>
                  <a:schemeClr val="tx2"/>
                </a:solidFill>
              </a:rPr>
              <a:t>mamka</a:t>
            </a:r>
          </a:p>
          <a:p>
            <a:pPr marL="596646" indent="-514350">
              <a:buAutoNum type="arabicPeriod"/>
            </a:pPr>
            <a:r>
              <a:rPr lang="cs-CZ" dirty="0" smtClean="0">
                <a:solidFill>
                  <a:schemeClr val="tx2"/>
                </a:solidFill>
              </a:rPr>
              <a:t>učitel 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1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88640"/>
            <a:ext cx="7714104" cy="6813376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cs-CZ" dirty="0" smtClean="0">
                <a:solidFill>
                  <a:schemeClr val="tx2"/>
                </a:solidFill>
              </a:rPr>
              <a:t>Ideální – </a:t>
            </a:r>
            <a:r>
              <a:rPr lang="cs-CZ" b="1" dirty="0" smtClean="0">
                <a:solidFill>
                  <a:schemeClr val="tx2"/>
                </a:solidFill>
              </a:rPr>
              <a:t>limitování času stráveného na internetu </a:t>
            </a:r>
          </a:p>
          <a:p>
            <a:pPr marL="82296" indent="0">
              <a:buNone/>
            </a:pPr>
            <a:r>
              <a:rPr lang="cs-CZ" dirty="0" smtClean="0">
                <a:solidFill>
                  <a:schemeClr val="tx2"/>
                </a:solidFill>
              </a:rPr>
              <a:t>Fakta: </a:t>
            </a:r>
          </a:p>
          <a:p>
            <a:pPr marL="82296" indent="0">
              <a:buNone/>
            </a:pPr>
            <a:r>
              <a:rPr lang="cs-CZ" dirty="0" smtClean="0">
                <a:solidFill>
                  <a:schemeClr val="tx2"/>
                </a:solidFill>
              </a:rPr>
              <a:t>….. 60% rodičů tento čas nijak nelimituje</a:t>
            </a:r>
          </a:p>
          <a:p>
            <a:pPr marL="82296" indent="0">
              <a:buNone/>
            </a:pPr>
            <a:r>
              <a:rPr lang="cs-CZ" dirty="0" smtClean="0">
                <a:solidFill>
                  <a:schemeClr val="tx2"/>
                </a:solidFill>
              </a:rPr>
              <a:t>….. 80% rodičů nevyužívá omezení přístupu k některým stránkám </a:t>
            </a:r>
            <a:r>
              <a:rPr lang="cs-CZ" b="1" dirty="0" smtClean="0">
                <a:solidFill>
                  <a:schemeClr val="tx2"/>
                </a:solidFill>
              </a:rPr>
              <a:t>(čili pouze 20% to ošetří nějak softwarově)</a:t>
            </a:r>
          </a:p>
          <a:p>
            <a:pPr marL="82296" indent="0" algn="ctr">
              <a:buNone/>
            </a:pPr>
            <a:endParaRPr lang="cs-CZ" sz="800" b="1" u="sng" dirty="0" smtClean="0">
              <a:solidFill>
                <a:schemeClr val="tx2"/>
              </a:solidFill>
            </a:endParaRPr>
          </a:p>
          <a:p>
            <a:pPr marL="82296" indent="0" algn="ctr">
              <a:buNone/>
            </a:pPr>
            <a:r>
              <a:rPr lang="cs-CZ" sz="3000" b="1" u="sng" dirty="0" smtClean="0">
                <a:solidFill>
                  <a:schemeClr val="tx2"/>
                </a:solidFill>
              </a:rPr>
              <a:t>! </a:t>
            </a:r>
            <a:r>
              <a:rPr lang="cs-CZ" sz="3000" b="1" u="sng" dirty="0">
                <a:solidFill>
                  <a:schemeClr val="tx2"/>
                </a:solidFill>
              </a:rPr>
              <a:t>p</a:t>
            </a:r>
            <a:r>
              <a:rPr lang="cs-CZ" sz="3000" b="1" u="sng" dirty="0" smtClean="0">
                <a:solidFill>
                  <a:schemeClr val="tx2"/>
                </a:solidFill>
              </a:rPr>
              <a:t>řehled a informace o aplikacích rodičovské kontroly jsou součástí této prezentace !</a:t>
            </a:r>
          </a:p>
          <a:p>
            <a:pPr marL="82296" indent="0">
              <a:buNone/>
            </a:pPr>
            <a:endParaRPr lang="cs-CZ" dirty="0">
              <a:solidFill>
                <a:schemeClr val="tx2"/>
              </a:solidFill>
            </a:endParaRPr>
          </a:p>
          <a:p>
            <a:pPr marL="82296" indent="0">
              <a:buNone/>
            </a:pPr>
            <a:r>
              <a:rPr lang="cs-CZ" dirty="0" smtClean="0">
                <a:solidFill>
                  <a:schemeClr val="tx2"/>
                </a:solidFill>
              </a:rPr>
              <a:t>Nejvyužívanější a nejoblíbenější soc. sítě:</a:t>
            </a:r>
          </a:p>
          <a:p>
            <a:pPr marL="82296" indent="0">
              <a:buNone/>
            </a:pPr>
            <a:r>
              <a:rPr lang="cs-CZ" dirty="0" smtClean="0">
                <a:solidFill>
                  <a:schemeClr val="tx2"/>
                </a:solidFill>
              </a:rPr>
              <a:t>1.Messenger</a:t>
            </a:r>
          </a:p>
          <a:p>
            <a:pPr marL="82296" indent="0">
              <a:buNone/>
            </a:pPr>
            <a:r>
              <a:rPr lang="cs-CZ" dirty="0" smtClean="0">
                <a:solidFill>
                  <a:schemeClr val="tx2"/>
                </a:solidFill>
              </a:rPr>
              <a:t>2. </a:t>
            </a:r>
            <a:r>
              <a:rPr lang="cs-CZ" dirty="0" err="1" smtClean="0">
                <a:solidFill>
                  <a:schemeClr val="tx2"/>
                </a:solidFill>
              </a:rPr>
              <a:t>Snapchat</a:t>
            </a:r>
            <a:r>
              <a:rPr lang="cs-CZ" dirty="0" smtClean="0">
                <a:solidFill>
                  <a:schemeClr val="tx2"/>
                </a:solidFill>
              </a:rPr>
              <a:t> </a:t>
            </a:r>
          </a:p>
          <a:p>
            <a:pPr marL="82296" indent="0">
              <a:buNone/>
            </a:pPr>
            <a:r>
              <a:rPr lang="cs-CZ" dirty="0" smtClean="0">
                <a:solidFill>
                  <a:schemeClr val="tx2"/>
                </a:solidFill>
              </a:rPr>
              <a:t>(děti moc dobře ví, že spotřebovávají nejméně dat a </a:t>
            </a:r>
            <a:r>
              <a:rPr lang="cs-CZ" dirty="0" err="1" smtClean="0">
                <a:solidFill>
                  <a:schemeClr val="tx2"/>
                </a:solidFill>
              </a:rPr>
              <a:t>Snapchat</a:t>
            </a:r>
            <a:r>
              <a:rPr lang="cs-CZ" dirty="0" smtClean="0">
                <a:solidFill>
                  <a:schemeClr val="tx2"/>
                </a:solidFill>
              </a:rPr>
              <a:t> je jimi navíc </a:t>
            </a:r>
            <a:r>
              <a:rPr lang="cs-CZ" b="1" dirty="0" smtClean="0">
                <a:solidFill>
                  <a:schemeClr val="tx2"/>
                </a:solidFill>
              </a:rPr>
              <a:t>neprávem</a:t>
            </a:r>
            <a:r>
              <a:rPr lang="cs-CZ" dirty="0" smtClean="0">
                <a:solidFill>
                  <a:schemeClr val="tx2"/>
                </a:solidFill>
              </a:rPr>
              <a:t> považován za bezpečnou službu kvůli dočasnosti příspěvků)</a:t>
            </a:r>
          </a:p>
          <a:p>
            <a:pPr marL="82296" indent="0">
              <a:buNone/>
            </a:pPr>
            <a:r>
              <a:rPr lang="cs-CZ" dirty="0" smtClean="0">
                <a:solidFill>
                  <a:schemeClr val="tx2"/>
                </a:solidFill>
              </a:rPr>
              <a:t>3. </a:t>
            </a:r>
            <a:r>
              <a:rPr lang="cs-CZ" dirty="0" err="1" smtClean="0">
                <a:solidFill>
                  <a:schemeClr val="tx2"/>
                </a:solidFill>
              </a:rPr>
              <a:t>Instagram</a:t>
            </a:r>
            <a:endParaRPr lang="cs-CZ" dirty="0" smtClean="0">
              <a:solidFill>
                <a:schemeClr val="tx2"/>
              </a:solidFill>
            </a:endParaRPr>
          </a:p>
          <a:p>
            <a:pPr marL="82296" indent="0">
              <a:buNone/>
            </a:pPr>
            <a:r>
              <a:rPr lang="cs-CZ" dirty="0" smtClean="0">
                <a:solidFill>
                  <a:schemeClr val="tx2"/>
                </a:solidFill>
              </a:rPr>
              <a:t>4. </a:t>
            </a:r>
            <a:r>
              <a:rPr lang="cs-CZ" dirty="0" err="1" smtClean="0">
                <a:solidFill>
                  <a:schemeClr val="tx2"/>
                </a:solidFill>
              </a:rPr>
              <a:t>WhatsApp</a:t>
            </a:r>
            <a:endParaRPr lang="cs-CZ" dirty="0" smtClean="0">
              <a:solidFill>
                <a:schemeClr val="tx2"/>
              </a:solidFill>
            </a:endParaRPr>
          </a:p>
          <a:p>
            <a:pPr marL="82296" indent="0">
              <a:buNone/>
            </a:pPr>
            <a:r>
              <a:rPr lang="cs-CZ" dirty="0" smtClean="0">
                <a:solidFill>
                  <a:schemeClr val="tx2"/>
                </a:solidFill>
              </a:rPr>
              <a:t>5. </a:t>
            </a:r>
            <a:r>
              <a:rPr lang="cs-CZ" dirty="0" err="1" smtClean="0">
                <a:solidFill>
                  <a:schemeClr val="tx2"/>
                </a:solidFill>
              </a:rPr>
              <a:t>Viber</a:t>
            </a:r>
            <a:endParaRPr lang="cs-CZ" dirty="0" smtClean="0">
              <a:solidFill>
                <a:schemeClr val="tx2"/>
              </a:solidFill>
            </a:endParaRPr>
          </a:p>
          <a:p>
            <a:pPr marL="82296" indent="0">
              <a:buNone/>
            </a:pPr>
            <a:r>
              <a:rPr lang="cs-CZ" dirty="0" smtClean="0">
                <a:solidFill>
                  <a:schemeClr val="tx2"/>
                </a:solidFill>
              </a:rPr>
              <a:t>6. </a:t>
            </a:r>
            <a:r>
              <a:rPr lang="cs-CZ" dirty="0" err="1" smtClean="0">
                <a:solidFill>
                  <a:schemeClr val="tx2"/>
                </a:solidFill>
              </a:rPr>
              <a:t>Skype</a:t>
            </a:r>
            <a:endParaRPr lang="cs-CZ" dirty="0" smtClean="0">
              <a:solidFill>
                <a:schemeClr val="tx2"/>
              </a:solidFill>
            </a:endParaRPr>
          </a:p>
          <a:p>
            <a:pPr marL="82296" indent="0">
              <a:buNone/>
            </a:pPr>
            <a:r>
              <a:rPr lang="cs-CZ" dirty="0" smtClean="0">
                <a:solidFill>
                  <a:schemeClr val="tx2"/>
                </a:solidFill>
              </a:rPr>
              <a:t>7. Tik Tok … nové (hudební sociální síť), </a:t>
            </a:r>
            <a:r>
              <a:rPr lang="cs-CZ" dirty="0" err="1" smtClean="0">
                <a:solidFill>
                  <a:schemeClr val="tx2"/>
                </a:solidFill>
              </a:rPr>
              <a:t>nej</a:t>
            </a:r>
            <a:r>
              <a:rPr lang="cs-CZ" dirty="0" smtClean="0">
                <a:solidFill>
                  <a:schemeClr val="tx2"/>
                </a:solidFill>
              </a:rPr>
              <a:t> trend, brzy bude nejstahovanější, editační nástroj pro tvorbu videí</a:t>
            </a:r>
          </a:p>
        </p:txBody>
      </p:sp>
    </p:spTree>
    <p:extLst>
      <p:ext uri="{BB962C8B-B14F-4D97-AF65-F5344CB8AC3E}">
        <p14:creationId xmlns:p14="http://schemas.microsoft.com/office/powerpoint/2010/main" val="346123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260648"/>
            <a:ext cx="7498080" cy="6480720"/>
          </a:xfrm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cs-CZ" b="1" dirty="0" smtClean="0">
                <a:solidFill>
                  <a:schemeClr val="tx2"/>
                </a:solidFill>
              </a:rPr>
              <a:t>Trocha osvěty aneb …. věděli jste?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tx2"/>
                </a:solidFill>
              </a:rPr>
              <a:t>že existuje český portál </a:t>
            </a:r>
            <a:r>
              <a:rPr lang="cs-CZ" b="1" u="sng" dirty="0" smtClean="0">
                <a:solidFill>
                  <a:schemeClr val="tx2"/>
                </a:solidFill>
              </a:rPr>
              <a:t>amateri.com</a:t>
            </a:r>
            <a:r>
              <a:rPr lang="cs-CZ" dirty="0" smtClean="0">
                <a:solidFill>
                  <a:schemeClr val="tx2"/>
                </a:solidFill>
              </a:rPr>
              <a:t>, kde nám kvete český exhibicionismus – a už půl milionu Čechů zde má svůj obsah!!??!!</a:t>
            </a:r>
          </a:p>
          <a:p>
            <a:pPr marL="82296" indent="0">
              <a:buNone/>
            </a:pPr>
            <a:endParaRPr lang="cs-CZ" sz="600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tx2"/>
                </a:solidFill>
              </a:rPr>
              <a:t>že existuje Česká pedofilní komunita – </a:t>
            </a:r>
            <a:r>
              <a:rPr lang="cs-CZ" b="1" u="sng" dirty="0" smtClean="0">
                <a:solidFill>
                  <a:schemeClr val="tx2"/>
                </a:solidFill>
              </a:rPr>
              <a:t>Čepek</a:t>
            </a:r>
            <a:r>
              <a:rPr lang="cs-CZ" dirty="0" smtClean="0">
                <a:solidFill>
                  <a:schemeClr val="tx2"/>
                </a:solidFill>
              </a:rPr>
              <a:t>, která má své legální stránky!!??!!</a:t>
            </a:r>
          </a:p>
          <a:p>
            <a:pPr>
              <a:buFontTx/>
              <a:buChar char="-"/>
            </a:pPr>
            <a:endParaRPr lang="cs-CZ" sz="600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tx2"/>
                </a:solidFill>
              </a:rPr>
              <a:t>že jedním z forem </a:t>
            </a:r>
            <a:r>
              <a:rPr lang="cs-CZ" dirty="0" err="1" smtClean="0">
                <a:solidFill>
                  <a:schemeClr val="tx2"/>
                </a:solidFill>
              </a:rPr>
              <a:t>kyberšikany</a:t>
            </a:r>
            <a:r>
              <a:rPr lang="cs-CZ" dirty="0" smtClean="0">
                <a:solidFill>
                  <a:schemeClr val="tx2"/>
                </a:solidFill>
              </a:rPr>
              <a:t> je </a:t>
            </a:r>
            <a:r>
              <a:rPr lang="cs-CZ" dirty="0" err="1" smtClean="0">
                <a:solidFill>
                  <a:schemeClr val="tx2"/>
                </a:solidFill>
              </a:rPr>
              <a:t>Webcam</a:t>
            </a:r>
            <a:r>
              <a:rPr lang="cs-CZ" dirty="0" smtClean="0">
                <a:solidFill>
                  <a:schemeClr val="tx2"/>
                </a:solidFill>
              </a:rPr>
              <a:t> </a:t>
            </a:r>
            <a:r>
              <a:rPr lang="cs-CZ" dirty="0" err="1" smtClean="0">
                <a:solidFill>
                  <a:schemeClr val="tx2"/>
                </a:solidFill>
              </a:rPr>
              <a:t>trolling</a:t>
            </a:r>
            <a:r>
              <a:rPr lang="cs-CZ" dirty="0" smtClean="0">
                <a:solidFill>
                  <a:schemeClr val="tx2"/>
                </a:solidFill>
              </a:rPr>
              <a:t>, kde jsou děti podvodem lákány na erotické </a:t>
            </a:r>
            <a:r>
              <a:rPr lang="cs-CZ" dirty="0" err="1" smtClean="0">
                <a:solidFill>
                  <a:schemeClr val="tx2"/>
                </a:solidFill>
              </a:rPr>
              <a:t>videohovory</a:t>
            </a:r>
            <a:r>
              <a:rPr lang="cs-CZ" dirty="0" smtClean="0">
                <a:solidFill>
                  <a:schemeClr val="tx2"/>
                </a:solidFill>
              </a:rPr>
              <a:t>, které jsou pak využívány k manipulaci či vydírání - nově se službou </a:t>
            </a:r>
            <a:r>
              <a:rPr lang="cs-CZ" b="1" dirty="0" err="1" smtClean="0">
                <a:solidFill>
                  <a:schemeClr val="tx2"/>
                </a:solidFill>
              </a:rPr>
              <a:t>Omegle</a:t>
            </a:r>
            <a:r>
              <a:rPr lang="cs-CZ" dirty="0" smtClean="0">
                <a:solidFill>
                  <a:schemeClr val="tx2"/>
                </a:solidFill>
              </a:rPr>
              <a:t>, kde se nemusí registrovat, ale služba jim sama najde někoho na komunikaci – „</a:t>
            </a:r>
            <a:r>
              <a:rPr lang="cs-CZ" dirty="0" err="1" smtClean="0">
                <a:solidFill>
                  <a:schemeClr val="tx2"/>
                </a:solidFill>
              </a:rPr>
              <a:t>trolling</a:t>
            </a:r>
            <a:r>
              <a:rPr lang="cs-CZ" dirty="0" smtClean="0">
                <a:solidFill>
                  <a:schemeClr val="tx2"/>
                </a:solidFill>
              </a:rPr>
              <a:t> na </a:t>
            </a:r>
            <a:r>
              <a:rPr lang="cs-CZ" dirty="0" err="1" smtClean="0">
                <a:solidFill>
                  <a:schemeClr val="tx2"/>
                </a:solidFill>
              </a:rPr>
              <a:t>Omegle</a:t>
            </a:r>
            <a:r>
              <a:rPr lang="cs-CZ" dirty="0" smtClean="0">
                <a:solidFill>
                  <a:schemeClr val="tx2"/>
                </a:solidFill>
              </a:rPr>
              <a:t>“ = náhodné </a:t>
            </a:r>
            <a:r>
              <a:rPr lang="cs-CZ" dirty="0" err="1" smtClean="0">
                <a:solidFill>
                  <a:schemeClr val="tx2"/>
                </a:solidFill>
              </a:rPr>
              <a:t>videochaty</a:t>
            </a:r>
            <a:r>
              <a:rPr lang="cs-CZ" dirty="0" smtClean="0">
                <a:solidFill>
                  <a:schemeClr val="tx2"/>
                </a:solidFill>
              </a:rPr>
              <a:t>, kde v kteroukoliv dobu mohou vidět např. masturbaci (většinou mužů) …. 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smtClean="0">
                <a:solidFill>
                  <a:schemeClr val="tx2"/>
                </a:solidFill>
              </a:rPr>
              <a:t>a teď to teprve přijde ….. </a:t>
            </a:r>
            <a:r>
              <a:rPr lang="cs-CZ" b="1" dirty="0" smtClean="0">
                <a:solidFill>
                  <a:schemeClr val="tx2"/>
                </a:solidFill>
              </a:rPr>
              <a:t>40% dětí už bylo na </a:t>
            </a:r>
            <a:r>
              <a:rPr lang="cs-CZ" b="1" dirty="0" err="1" smtClean="0">
                <a:solidFill>
                  <a:schemeClr val="tx2"/>
                </a:solidFill>
              </a:rPr>
              <a:t>Omegle</a:t>
            </a:r>
            <a:r>
              <a:rPr lang="cs-CZ" b="1" dirty="0" smtClean="0">
                <a:solidFill>
                  <a:schemeClr val="tx2"/>
                </a:solidFill>
              </a:rPr>
              <a:t>!!??!!</a:t>
            </a:r>
          </a:p>
        </p:txBody>
      </p:sp>
    </p:spTree>
    <p:extLst>
      <p:ext uri="{BB962C8B-B14F-4D97-AF65-F5344CB8AC3E}">
        <p14:creationId xmlns:p14="http://schemas.microsoft.com/office/powerpoint/2010/main" val="422689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332656"/>
            <a:ext cx="7746064" cy="6408712"/>
          </a:xfrm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cs-CZ" dirty="0" smtClean="0">
                <a:solidFill>
                  <a:schemeClr val="tx2"/>
                </a:solidFill>
              </a:rPr>
              <a:t>Možná bych se malinko dotkla i </a:t>
            </a:r>
            <a:r>
              <a:rPr lang="cs-CZ" b="1" dirty="0" smtClean="0">
                <a:solidFill>
                  <a:schemeClr val="tx2"/>
                </a:solidFill>
              </a:rPr>
              <a:t>zveřejňování fotek na sítích.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tx2"/>
                </a:solidFill>
              </a:rPr>
              <a:t>např. na </a:t>
            </a:r>
            <a:r>
              <a:rPr lang="cs-CZ" u="sng" dirty="0" smtClean="0">
                <a:solidFill>
                  <a:schemeClr val="tx2"/>
                </a:solidFill>
              </a:rPr>
              <a:t>Rajčeti.net</a:t>
            </a:r>
            <a:r>
              <a:rPr lang="cs-CZ" dirty="0" smtClean="0">
                <a:solidFill>
                  <a:schemeClr val="tx2"/>
                </a:solidFill>
              </a:rPr>
              <a:t>, kde už se malinko hlídá vyhledávání </a:t>
            </a:r>
            <a:r>
              <a:rPr lang="cs-CZ" b="1" dirty="0" smtClean="0">
                <a:solidFill>
                  <a:schemeClr val="tx2"/>
                </a:solidFill>
              </a:rPr>
              <a:t>DĚTÍ</a:t>
            </a:r>
            <a:r>
              <a:rPr lang="cs-CZ" dirty="0" smtClean="0">
                <a:solidFill>
                  <a:schemeClr val="tx2"/>
                </a:solidFill>
              </a:rPr>
              <a:t>, ale ne např. KOUPÁNÍ, takže se vám komukoliv – pokud využíváte – může stát, že vaše koupající se dětičky či vnoučátka v bazénku na zahradě mají už desetitisícová i stotisícová shlédnutí v pedofilní komunitě kdekoliv na světě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tx2"/>
                </a:solidFill>
              </a:rPr>
              <a:t>moderní rodiče už dokonce vytvářejí </a:t>
            </a:r>
            <a:r>
              <a:rPr lang="cs-CZ" b="1" dirty="0" smtClean="0">
                <a:solidFill>
                  <a:schemeClr val="tx2"/>
                </a:solidFill>
              </a:rPr>
              <a:t>blogy</a:t>
            </a:r>
            <a:r>
              <a:rPr lang="cs-CZ" dirty="0" smtClean="0">
                <a:solidFill>
                  <a:schemeClr val="tx2"/>
                </a:solidFill>
              </a:rPr>
              <a:t> (i prenatální blogy) svého dítěte … a dnes už se stává, že přímo děti upozorní na to, že rodiče na blog </a:t>
            </a:r>
            <a:r>
              <a:rPr lang="cs-CZ" dirty="0" err="1" smtClean="0">
                <a:solidFill>
                  <a:schemeClr val="tx2"/>
                </a:solidFill>
              </a:rPr>
              <a:t>dávájí</a:t>
            </a:r>
            <a:r>
              <a:rPr lang="cs-CZ" dirty="0" smtClean="0">
                <a:solidFill>
                  <a:schemeClr val="tx2"/>
                </a:solidFill>
              </a:rPr>
              <a:t> jejich fota a jim to vadí!! </a:t>
            </a:r>
            <a:r>
              <a:rPr lang="cs-CZ" smtClean="0">
                <a:solidFill>
                  <a:schemeClr val="tx2"/>
                </a:solidFill>
              </a:rPr>
              <a:t>(…chytřejší </a:t>
            </a:r>
            <a:r>
              <a:rPr lang="cs-CZ" dirty="0" smtClean="0">
                <a:solidFill>
                  <a:schemeClr val="tx2"/>
                </a:solidFill>
              </a:rPr>
              <a:t>než rodiče??)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tx2"/>
                </a:solidFill>
              </a:rPr>
              <a:t>dnes už, bohužel, není výjimkou, že děti mnohdy narazí na své nahé maminky či tatínky kdesi na sociálních sítích</a:t>
            </a:r>
          </a:p>
          <a:p>
            <a:pPr>
              <a:buFontTx/>
              <a:buChar char="-"/>
            </a:pPr>
            <a:endParaRPr lang="cs-CZ" dirty="0" smtClean="0"/>
          </a:p>
          <a:p>
            <a:pPr marL="82296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38135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412776"/>
            <a:ext cx="8103127" cy="3096344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cs-CZ" dirty="0" smtClean="0">
                <a:solidFill>
                  <a:schemeClr val="tx2"/>
                </a:solidFill>
              </a:rPr>
              <a:t>Abych tady ale jenom nehaněla, takový </a:t>
            </a:r>
            <a:r>
              <a:rPr lang="cs-CZ" b="1" dirty="0" smtClean="0">
                <a:solidFill>
                  <a:schemeClr val="tx2"/>
                </a:solidFill>
              </a:rPr>
              <a:t>YOU TUBE </a:t>
            </a:r>
            <a:r>
              <a:rPr lang="cs-CZ" dirty="0" smtClean="0">
                <a:solidFill>
                  <a:schemeClr val="tx2"/>
                </a:solidFill>
              </a:rPr>
              <a:t>je bezesporu neuvěřitelným </a:t>
            </a:r>
            <a:r>
              <a:rPr lang="cs-CZ" b="1" dirty="0" smtClean="0">
                <a:solidFill>
                  <a:schemeClr val="tx2"/>
                </a:solidFill>
              </a:rPr>
              <a:t>zdrojem informací</a:t>
            </a:r>
            <a:r>
              <a:rPr lang="cs-CZ" dirty="0" smtClean="0">
                <a:solidFill>
                  <a:schemeClr val="tx2"/>
                </a:solidFill>
              </a:rPr>
              <a:t> s širokou škálou použitelnosti </a:t>
            </a:r>
            <a:r>
              <a:rPr lang="cs-CZ" b="1" dirty="0" smtClean="0">
                <a:solidFill>
                  <a:schemeClr val="tx2"/>
                </a:solidFill>
              </a:rPr>
              <a:t>i ve výuce</a:t>
            </a:r>
            <a:r>
              <a:rPr lang="cs-CZ" dirty="0" smtClean="0">
                <a:solidFill>
                  <a:schemeClr val="tx2"/>
                </a:solidFill>
              </a:rPr>
              <a:t> a mezi favority dnešních dětí – přeslavnými </a:t>
            </a:r>
            <a:r>
              <a:rPr lang="cs-CZ" b="1" dirty="0" smtClean="0">
                <a:solidFill>
                  <a:schemeClr val="tx2"/>
                </a:solidFill>
              </a:rPr>
              <a:t>„</a:t>
            </a:r>
            <a:r>
              <a:rPr lang="cs-CZ" b="1" dirty="0" err="1" smtClean="0">
                <a:solidFill>
                  <a:schemeClr val="tx2"/>
                </a:solidFill>
              </a:rPr>
              <a:t>JůTubery</a:t>
            </a:r>
            <a:r>
              <a:rPr lang="cs-CZ" b="1" dirty="0" smtClean="0">
                <a:solidFill>
                  <a:schemeClr val="tx2"/>
                </a:solidFill>
              </a:rPr>
              <a:t>“ </a:t>
            </a:r>
            <a:r>
              <a:rPr lang="cs-CZ" dirty="0" smtClean="0">
                <a:solidFill>
                  <a:schemeClr val="tx2"/>
                </a:solidFill>
              </a:rPr>
              <a:t>– najdeme i ty, jejichž působení na mladou generaci má smysl – např. Kovy.</a:t>
            </a:r>
          </a:p>
        </p:txBody>
      </p:sp>
    </p:spTree>
    <p:extLst>
      <p:ext uri="{BB962C8B-B14F-4D97-AF65-F5344CB8AC3E}">
        <p14:creationId xmlns:p14="http://schemas.microsoft.com/office/powerpoint/2010/main" val="335437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16632"/>
            <a:ext cx="7920880" cy="6624736"/>
          </a:xfrm>
        </p:spPr>
        <p:txBody>
          <a:bodyPr>
            <a:normAutofit fontScale="47500" lnSpcReduction="20000"/>
          </a:bodyPr>
          <a:lstStyle/>
          <a:p>
            <a:pPr marL="82296" indent="0">
              <a:buNone/>
            </a:pPr>
            <a:r>
              <a:rPr lang="cs-CZ" sz="3800" b="1" dirty="0" smtClean="0">
                <a:solidFill>
                  <a:schemeClr val="tx2"/>
                </a:solidFill>
              </a:rPr>
              <a:t>SEXTING</a:t>
            </a:r>
            <a:r>
              <a:rPr lang="cs-CZ" sz="3800" dirty="0" smtClean="0">
                <a:solidFill>
                  <a:schemeClr val="tx2"/>
                </a:solidFill>
              </a:rPr>
              <a:t> (sex + textování)</a:t>
            </a:r>
          </a:p>
          <a:p>
            <a:pPr>
              <a:buFontTx/>
              <a:buChar char="-"/>
            </a:pPr>
            <a:r>
              <a:rPr lang="cs-CZ" sz="3800" b="1" dirty="0" err="1" smtClean="0">
                <a:solidFill>
                  <a:schemeClr val="tx2"/>
                </a:solidFill>
              </a:rPr>
              <a:t>sms</a:t>
            </a:r>
            <a:r>
              <a:rPr lang="cs-CZ" sz="3800" b="1" dirty="0" smtClean="0">
                <a:solidFill>
                  <a:schemeClr val="tx2"/>
                </a:solidFill>
              </a:rPr>
              <a:t> se sexuálním obsahem  / foto / video</a:t>
            </a:r>
          </a:p>
          <a:p>
            <a:pPr>
              <a:buFontTx/>
              <a:buChar char="-"/>
            </a:pPr>
            <a:r>
              <a:rPr lang="cs-CZ" sz="3800" dirty="0">
                <a:solidFill>
                  <a:schemeClr val="tx2"/>
                </a:solidFill>
              </a:rPr>
              <a:t>první případy z roku 2005</a:t>
            </a:r>
          </a:p>
          <a:p>
            <a:pPr>
              <a:buFontTx/>
              <a:buChar char="-"/>
            </a:pPr>
            <a:endParaRPr lang="cs-CZ" sz="3800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cs-CZ" sz="3800" dirty="0" smtClean="0">
                <a:solidFill>
                  <a:schemeClr val="tx2"/>
                </a:solidFill>
              </a:rPr>
              <a:t>největší zbraní proti dítěti – udělá cokoliv, aby se nedostalo ven – unikne-li na internet, je prakticky nemožné takové foto/video odstranit</a:t>
            </a:r>
          </a:p>
          <a:p>
            <a:pPr>
              <a:buFontTx/>
              <a:buChar char="-"/>
            </a:pPr>
            <a:endParaRPr lang="cs-CZ" sz="3800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cs-CZ" sz="3800" dirty="0" smtClean="0">
                <a:solidFill>
                  <a:schemeClr val="tx2"/>
                </a:solidFill>
              </a:rPr>
              <a:t>motivace pořízení </a:t>
            </a:r>
            <a:r>
              <a:rPr lang="cs-CZ" sz="3800" dirty="0" err="1" smtClean="0">
                <a:solidFill>
                  <a:schemeClr val="tx2"/>
                </a:solidFill>
              </a:rPr>
              <a:t>sextingového</a:t>
            </a:r>
            <a:r>
              <a:rPr lang="cs-CZ" sz="3800" dirty="0" smtClean="0">
                <a:solidFill>
                  <a:schemeClr val="tx2"/>
                </a:solidFill>
              </a:rPr>
              <a:t> materiálu:</a:t>
            </a:r>
          </a:p>
          <a:p>
            <a:pPr>
              <a:buFont typeface="Arial" pitchFamily="34" charset="0"/>
              <a:buChar char="•"/>
            </a:pPr>
            <a:r>
              <a:rPr lang="cs-CZ" sz="3800" dirty="0" smtClean="0">
                <a:solidFill>
                  <a:schemeClr val="tx2"/>
                </a:solidFill>
              </a:rPr>
              <a:t>dárek  (!!ovšem - každý druhý muž materiál od partnerky zneužije)</a:t>
            </a:r>
          </a:p>
          <a:p>
            <a:pPr>
              <a:buFont typeface="Arial" pitchFamily="34" charset="0"/>
              <a:buChar char="•"/>
            </a:pPr>
            <a:r>
              <a:rPr lang="cs-CZ" sz="3800" dirty="0" smtClean="0">
                <a:solidFill>
                  <a:schemeClr val="tx2"/>
                </a:solidFill>
              </a:rPr>
              <a:t>flirt</a:t>
            </a:r>
          </a:p>
          <a:p>
            <a:pPr>
              <a:buFont typeface="Arial" pitchFamily="34" charset="0"/>
              <a:buChar char="•"/>
            </a:pPr>
            <a:r>
              <a:rPr lang="cs-CZ" sz="3800" dirty="0" smtClean="0">
                <a:solidFill>
                  <a:schemeClr val="tx2"/>
                </a:solidFill>
              </a:rPr>
              <a:t>odpověď na zaslanou sexy fotku</a:t>
            </a:r>
          </a:p>
          <a:p>
            <a:pPr>
              <a:buFont typeface="Arial" pitchFamily="34" charset="0"/>
              <a:buChar char="•"/>
            </a:pPr>
            <a:r>
              <a:rPr lang="cs-CZ" sz="3800" dirty="0" smtClean="0">
                <a:solidFill>
                  <a:schemeClr val="tx2"/>
                </a:solidFill>
              </a:rPr>
              <a:t>hra, zábava</a:t>
            </a:r>
          </a:p>
          <a:p>
            <a:pPr>
              <a:buFont typeface="Arial" pitchFamily="34" charset="0"/>
              <a:buChar char="•"/>
            </a:pPr>
            <a:r>
              <a:rPr lang="cs-CZ" sz="3800" dirty="0" smtClean="0">
                <a:solidFill>
                  <a:schemeClr val="tx2"/>
                </a:solidFill>
              </a:rPr>
              <a:t>z legrace</a:t>
            </a:r>
          </a:p>
          <a:p>
            <a:pPr>
              <a:buFont typeface="Arial" pitchFamily="34" charset="0"/>
              <a:buChar char="•"/>
            </a:pPr>
            <a:r>
              <a:rPr lang="cs-CZ" sz="3800" dirty="0" smtClean="0">
                <a:solidFill>
                  <a:schemeClr val="tx2"/>
                </a:solidFill>
              </a:rPr>
              <a:t>a opět ta </a:t>
            </a:r>
            <a:r>
              <a:rPr lang="cs-CZ" sz="3800" b="1" dirty="0" smtClean="0">
                <a:solidFill>
                  <a:schemeClr val="tx2"/>
                </a:solidFill>
              </a:rPr>
              <a:t>nuda</a:t>
            </a:r>
          </a:p>
          <a:p>
            <a:pPr>
              <a:buFont typeface="Arial" pitchFamily="34" charset="0"/>
              <a:buChar char="•"/>
            </a:pPr>
            <a:endParaRPr lang="cs-CZ" sz="3800" b="1" dirty="0" smtClean="0">
              <a:solidFill>
                <a:schemeClr val="tx2"/>
              </a:solidFill>
            </a:endParaRPr>
          </a:p>
          <a:p>
            <a:pPr marL="82296" indent="0">
              <a:buNone/>
            </a:pPr>
            <a:r>
              <a:rPr lang="cs-CZ" sz="3800" dirty="0" smtClean="0">
                <a:solidFill>
                  <a:schemeClr val="tx2"/>
                </a:solidFill>
              </a:rPr>
              <a:t>A znovu trocha čísel:</a:t>
            </a:r>
          </a:p>
          <a:p>
            <a:pPr marL="82296" indent="0">
              <a:buNone/>
            </a:pPr>
            <a:r>
              <a:rPr lang="cs-CZ" sz="3800" dirty="0" smtClean="0">
                <a:solidFill>
                  <a:schemeClr val="tx2"/>
                </a:solidFill>
              </a:rPr>
              <a:t>0% dětí ve věku 8+9 let vytvořilo </a:t>
            </a:r>
            <a:r>
              <a:rPr lang="cs-CZ" sz="3800" b="1" dirty="0" err="1" smtClean="0">
                <a:solidFill>
                  <a:schemeClr val="tx2"/>
                </a:solidFill>
              </a:rPr>
              <a:t>sextingový</a:t>
            </a:r>
            <a:r>
              <a:rPr lang="cs-CZ" sz="3800" b="1" dirty="0" smtClean="0">
                <a:solidFill>
                  <a:schemeClr val="tx2"/>
                </a:solidFill>
              </a:rPr>
              <a:t> materiál</a:t>
            </a:r>
          </a:p>
          <a:p>
            <a:pPr marL="82296" indent="0">
              <a:buNone/>
            </a:pPr>
            <a:r>
              <a:rPr lang="cs-CZ" sz="3800" dirty="0" smtClean="0">
                <a:solidFill>
                  <a:schemeClr val="tx2"/>
                </a:solidFill>
              </a:rPr>
              <a:t>2,35% dětí ve věku 10 let </a:t>
            </a:r>
          </a:p>
          <a:p>
            <a:pPr marL="82296" indent="0">
              <a:buNone/>
            </a:pPr>
            <a:r>
              <a:rPr lang="cs-CZ" sz="3800" dirty="0" smtClean="0">
                <a:solidFill>
                  <a:schemeClr val="tx2"/>
                </a:solidFill>
              </a:rPr>
              <a:t>15,68% dětí ve věku 11 – 16 let</a:t>
            </a:r>
          </a:p>
          <a:p>
            <a:pPr marL="82296" indent="0">
              <a:buNone/>
            </a:pPr>
            <a:r>
              <a:rPr lang="cs-CZ" sz="3800" dirty="0" smtClean="0">
                <a:solidFill>
                  <a:schemeClr val="tx2"/>
                </a:solidFill>
              </a:rPr>
              <a:t>34,45% 17ti letých</a:t>
            </a:r>
          </a:p>
          <a:p>
            <a:pPr marL="82296" indent="0">
              <a:buNone/>
            </a:pPr>
            <a:r>
              <a:rPr lang="cs-CZ" sz="3800" dirty="0" smtClean="0">
                <a:solidFill>
                  <a:schemeClr val="tx2"/>
                </a:solidFill>
              </a:rPr>
              <a:t>60% studentů VŠ</a:t>
            </a:r>
          </a:p>
          <a:p>
            <a:pPr marL="82296" indent="0">
              <a:buNone/>
            </a:pPr>
            <a:r>
              <a:rPr lang="cs-CZ" sz="3800" dirty="0" smtClean="0">
                <a:solidFill>
                  <a:schemeClr val="tx2"/>
                </a:solidFill>
              </a:rPr>
              <a:t>50% dospělých</a:t>
            </a:r>
          </a:p>
          <a:p>
            <a:pPr marL="82296" indent="0">
              <a:buNone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b="1" dirty="0" smtClean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319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23120" y="836712"/>
            <a:ext cx="7920880" cy="5328592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cs-CZ" dirty="0" smtClean="0">
                <a:solidFill>
                  <a:schemeClr val="tx2"/>
                </a:solidFill>
              </a:rPr>
              <a:t>jde o citlivý materiál, který může kolovat i několik let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tx2"/>
                </a:solidFill>
              </a:rPr>
              <a:t>takže i nevhodná poznámka, vtípek či fotka může dotyčného diskvalifikovat na trhu práce (80% personalistů hledá náš „</a:t>
            </a:r>
            <a:r>
              <a:rPr lang="cs-CZ" dirty="0" err="1" smtClean="0">
                <a:solidFill>
                  <a:schemeClr val="tx2"/>
                </a:solidFill>
              </a:rPr>
              <a:t>kyberotisk</a:t>
            </a:r>
            <a:r>
              <a:rPr lang="cs-CZ" dirty="0" smtClean="0">
                <a:solidFill>
                  <a:schemeClr val="tx2"/>
                </a:solidFill>
              </a:rPr>
              <a:t>“)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tx2"/>
                </a:solidFill>
              </a:rPr>
              <a:t>pořízení vlastních intimních fotografií je dětem do 18ti let </a:t>
            </a:r>
            <a:r>
              <a:rPr lang="cs-CZ" b="1" dirty="0" smtClean="0">
                <a:solidFill>
                  <a:schemeClr val="tx2"/>
                </a:solidFill>
              </a:rPr>
              <a:t>ZAKÁZÁNO</a:t>
            </a:r>
          </a:p>
          <a:p>
            <a:pPr marL="82296" indent="0">
              <a:buNone/>
            </a:pPr>
            <a:r>
              <a:rPr lang="cs-CZ" dirty="0" smtClean="0">
                <a:solidFill>
                  <a:schemeClr val="tx2"/>
                </a:solidFill>
              </a:rPr>
              <a:t>(nesmí vytvořit, zasílat, sdílet a přechovávat své obnažené </a:t>
            </a:r>
            <a:r>
              <a:rPr lang="cs-CZ" dirty="0" err="1" smtClean="0">
                <a:solidFill>
                  <a:schemeClr val="tx2"/>
                </a:solidFill>
              </a:rPr>
              <a:t>selfie</a:t>
            </a:r>
            <a:r>
              <a:rPr lang="cs-CZ" dirty="0" smtClean="0">
                <a:solidFill>
                  <a:schemeClr val="tx2"/>
                </a:solidFill>
              </a:rPr>
              <a:t> nebo video)</a:t>
            </a:r>
          </a:p>
          <a:p>
            <a:pPr>
              <a:buFontTx/>
              <a:buChar char="-"/>
            </a:pPr>
            <a:endParaRPr lang="cs-CZ" b="1" dirty="0" smtClean="0"/>
          </a:p>
          <a:p>
            <a:pPr marL="82296" indent="0">
              <a:buNone/>
            </a:pPr>
            <a:endParaRPr lang="cs-CZ" dirty="0"/>
          </a:p>
          <a:p>
            <a:pPr marL="82296" indent="0">
              <a:buNone/>
            </a:pP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032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bd0e9bb2c4596df753b4d77f89bb648c43a97"/>
  <p:tag name="ISPRING_SCORM_RATE_SLIDES" val="1"/>
  <p:tag name="ISPRING_SCORM_RATE_QUIZZES" val="0"/>
  <p:tag name="ISPRING_SCORM_PASSING_SCORE" val="100.000000000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562</TotalTime>
  <Words>1137</Words>
  <Application>Microsoft Office PowerPoint</Application>
  <PresentationFormat>Předvádění na obrazovce (4:3)</PresentationFormat>
  <Paragraphs>197</Paragraphs>
  <Slides>24</Slides>
  <Notes>24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Slunovrat</vt:lpstr>
      <vt:lpstr>KYBERKRIMINALITA - PÁR POSTŘEHŮ K ZAMYŠLENÍ                                   Bc. Martina Šitinová                                                                      - metodik prevence   2019                                                          Mgr. Jaroslav Kuťák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Aplikace rodičovské kontroly – základní popis</vt:lpstr>
      <vt:lpstr>Aplikace rodičovské kontroly – co umí</vt:lpstr>
      <vt:lpstr>Kontrola – denní přehledy</vt:lpstr>
      <vt:lpstr>Kontrola – mapa používání</vt:lpstr>
      <vt:lpstr>Kontrola – nejpoužívanější aplikace</vt:lpstr>
      <vt:lpstr>Nastavení – čas -  od - do </vt:lpstr>
      <vt:lpstr>Nastavení – aplikace -  rozdělení aplikací</vt:lpstr>
      <vt:lpstr>Nastavení – aplikace -  strážce aplikací</vt:lpstr>
      <vt:lpstr>Nastavení – web -  strážce webu</vt:lpstr>
      <vt:lpstr>Operativní nastavení</vt:lpstr>
      <vt:lpstr>Operativní nastavení</vt:lpstr>
      <vt:lpstr>  Zdroje: seminář Kyberkriminalita v královéhradeckém kraji  a seminář Aktuální trendy rizikového chování dětí v online prostředí  Obrázky: https://www.knihcentrum.cz/ty-jsi-holka-ty-jsi-kluk? https://cz.depositphotos.com/60943305//stock-illustation-cartoon-grandma.html https://www.e-bezpeci.cz/index.php/ke-stazeni/dalsi-materialy-e-bezpeci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KYBERKRIMINALITA</dc:title>
  <dc:creator>Martina</dc:creator>
  <cp:lastModifiedBy>Jiří Vlk</cp:lastModifiedBy>
  <cp:revision>67</cp:revision>
  <dcterms:created xsi:type="dcterms:W3CDTF">2019-01-20T10:52:17Z</dcterms:created>
  <dcterms:modified xsi:type="dcterms:W3CDTF">2019-04-15T09:38:32Z</dcterms:modified>
</cp:coreProperties>
</file>