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4" r:id="rId7"/>
    <p:sldId id="258" r:id="rId8"/>
    <p:sldId id="263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5CEAD4-7572-4DEC-B205-E7ED73BFD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3DCE2486-1797-4DE2-8323-8511C4CAC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9C35F39-427F-4F7A-87FE-03277A67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3A7F146-8298-4E3A-BE91-2E1A92B8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4F328D0-B562-4B35-9540-968127A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22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63F74C-C509-41FC-B0F3-8DDA6C85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34B41403-1A08-447C-97E2-4BDDF6AB2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CE9D754-C1C5-4C15-BC6D-1FA59874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899039A-5120-4917-ADE1-C998BEE3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9E7DD20-0565-4BFA-99A4-9B3FB0EC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90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56749A80-A2AC-48A6-A1F6-6CADD3FF8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2D99AD6B-9118-4AA9-BBE9-A43544D6B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252370F-414B-40AB-84E4-DA6F97C8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D728533-10DD-46E7-BCB1-C8676451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FCAA349-5F7E-415B-82B1-ACE4C243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66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56D1C4-6B7C-47FA-A246-36448864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879BA34-FEDE-4074-B6BE-F21BC3EF9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B9A5823-FF43-4CDE-956B-5A2BA77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7875292-606F-468D-B696-470D4D38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3A17D7E-8606-4F24-B2A3-1C0B44A3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21A47E-E4EF-457A-A825-B214F178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F20C7FC-09F9-4FFC-8C8B-489A15653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AC24B19-832E-4608-9DB6-6BC5FC45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2684985-48D3-42EA-A891-A19C2C44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E842770-43FA-4086-965B-C98C13F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5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7B8D95-07C5-46FD-8128-0D7F5F3D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777FF54-2E4B-4AF7-BF56-E8D3F01B7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42E2ED7-8DC4-435C-86F7-42D97629F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4067A6D-2F71-43E1-AFFC-9E661CAA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3D9227F-9E89-4136-8A65-92D49E88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F3A75A8-9659-41A4-B97C-E42EB33E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41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F86BCC-EE08-47D9-9900-A31ED992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327D100-D979-4973-ACEC-ECCE646B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1D7F4D2A-3619-4BA3-B703-06BA4C4D1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A4049E76-D6A8-4A40-B2E9-34900793A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47E2670A-58C7-4DE1-849C-91F16CF98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2B1E37E2-DE8C-4248-BEE0-115D5821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4A172E2D-B46C-4E9E-B11E-0831664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22843A04-712B-455C-ACCB-FB09925A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53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C01860-40D0-43A7-A37B-0DEF5305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D3858C33-AF9A-4B9C-B7E1-3994F407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B1A9F05D-1AB4-417F-BCA3-6DA08361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D33F3D7-93A0-49AD-941D-80A8FF62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97100D30-6506-4FA0-98C4-751B0971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95327F5-CC26-4004-8B0C-88E3AD51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B19A675-4276-4B11-8287-38A7AE76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0F2D3A-13A5-4226-B262-8149B3CE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F590DAE-AC1F-40AF-8018-4637D2022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803EF248-E092-4291-A790-50332AC72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63F4F6BE-43E9-49BE-8294-D1263E9C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0014785C-7B65-49F2-A81E-C8BEAFA4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60FE14B-6A72-4F8C-A2EF-B6181C33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FD9845-948A-42EB-9100-C44A6B5F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BB8D81DB-D31F-49CB-990D-F92D1DBE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E521BD62-2C11-418D-BD7A-C8475C4FB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BB2E177-F3A5-4F35-B7AA-E4D88E80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9DD91023-37F6-4744-9E15-3F679FFB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1630E6C-2FC9-4DDD-9CE4-455EAA9B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8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ADD38987-9F39-477D-8CF3-1B0763E5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4F67F8B-D0E6-4E4F-8F0A-FF55B012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A1F9DF2-C376-438E-AB07-74FC4CEF9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8FC8-1008-4F7B-A243-916F225AF005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AD5635B-541E-4A6F-B2E9-6F8D4ED67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86A3046-6683-4365-A7A2-CF5F206E0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B6B1-4A46-498C-B815-DAD314DD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ik.cz/z_domova/nikotin-sacky-skoly-deti-20220118.html" TargetMode="External"/><Relationship Id="rId2" Type="http://schemas.openxmlformats.org/officeDocument/2006/relationships/hyperlink" Target="https://www.denik.cz/cesi-a-zavislosti-koureni/zradne-nikotinove-sacky-nepodlehaji-zakonne-regulaci-a-mohou-vest-k-zavislosti-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="" xmlns:a16="http://schemas.microsoft.com/office/drawing/2014/main" id="{7383B190-6BFB-422F-B667-06B7B25F0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4097DA-D51B-46A6-856B-86320F582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>
                <a:solidFill>
                  <a:srgbClr val="FFFFFF"/>
                </a:solidFill>
              </a:rPr>
              <a:t>Nikotinové sáčky (</a:t>
            </a:r>
            <a:r>
              <a:rPr lang="cs-CZ" sz="4800" b="1" dirty="0" err="1" smtClean="0">
                <a:solidFill>
                  <a:srgbClr val="FFFFFF"/>
                </a:solidFill>
              </a:rPr>
              <a:t>LYFTy</a:t>
            </a:r>
            <a:r>
              <a:rPr lang="cs-CZ" sz="48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FCF73E8-1048-4EB4-B7EA-64D376A77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941" y="5933715"/>
            <a:ext cx="6465286" cy="602551"/>
          </a:xfrm>
        </p:spPr>
        <p:txBody>
          <a:bodyPr>
            <a:normAutofit fontScale="77500" lnSpcReduction="20000"/>
          </a:bodyPr>
          <a:lstStyle/>
          <a:p>
            <a:pPr algn="l"/>
            <a:endParaRPr lang="cs-CZ" sz="1600" dirty="0" smtClean="0">
              <a:solidFill>
                <a:srgbClr val="E7E6E6"/>
              </a:solidFill>
            </a:endParaRPr>
          </a:p>
          <a:p>
            <a:pPr algn="l"/>
            <a:r>
              <a:rPr lang="cs-CZ" sz="1600" dirty="0">
                <a:solidFill>
                  <a:srgbClr val="E7E6E6"/>
                </a:solidFill>
              </a:rPr>
              <a:t> </a:t>
            </a:r>
            <a:r>
              <a:rPr lang="cs-CZ" sz="1600" dirty="0" smtClean="0">
                <a:solidFill>
                  <a:srgbClr val="E7E6E6"/>
                </a:solidFill>
              </a:rPr>
              <a:t>                                                                                         </a:t>
            </a:r>
            <a:r>
              <a:rPr lang="cs-CZ" sz="1900" dirty="0" smtClean="0">
                <a:solidFill>
                  <a:srgbClr val="E7E6E6"/>
                </a:solidFill>
              </a:rPr>
              <a:t>Bc. Martina Šitinová (ZŠ Štefánikova)</a:t>
            </a:r>
            <a:endParaRPr lang="cs-CZ" sz="1900" dirty="0">
              <a:solidFill>
                <a:srgbClr val="E7E6E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BAFA3AC-A4D2-48F5-A9AD-8F9C156E4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0" r="-3" b="1595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BE282D6E-82D0-4609-8A0D-A8B797AD8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3" r="2" b="2059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D28E597-4AF8-4D69-A9AB-A1EDC6156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864F64D-4A21-4494-A25F-D8C14D5B1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38" r="2" b="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70F5085-9B85-4E4F-B365-F8EB31DD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244312"/>
            <a:ext cx="10089112" cy="5238750"/>
          </a:xfrm>
        </p:spPr>
        <p:txBody>
          <a:bodyPr>
            <a:normAutofit/>
          </a:bodyPr>
          <a:lstStyle/>
          <a:p>
            <a:pPr algn="just"/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podstatě jde o </a:t>
            </a:r>
            <a:r>
              <a:rPr lang="cs-CZ" sz="2600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malé polštářky s ochucenou nikotinovou náplní 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umisťované pod horní nebo dolní ret. Zde je lze nechat 15-30 minut, a po tuto dobu se </a:t>
            </a:r>
            <a:r>
              <a:rPr lang="cs-CZ" sz="2600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uvolňuje nikotin a příchutě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jsou </a:t>
            </a:r>
            <a:r>
              <a:rPr lang="cs-CZ" sz="2600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absorbovány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ústní sliznicí v dásni. </a:t>
            </a:r>
          </a:p>
          <a:p>
            <a:pPr marL="0" indent="0" algn="just">
              <a:buNone/>
            </a:pPr>
            <a:endParaRPr lang="cs-CZ" sz="260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6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bsahují nikotin, ale ne tabák …….. díky tomu stojí </a:t>
            </a:r>
            <a:r>
              <a:rPr lang="cs-CZ" sz="2600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zcela mimo regulaci tabákových výrobků 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(neplatí tedy pro jejich prodej ani věková hranice </a:t>
            </a:r>
            <a:r>
              <a:rPr lang="cs-CZ" sz="2600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 let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možné na ně dělat reklamu a také nabízet vzorky zdarma). V trafice nebo kdekoliv jinde je </a:t>
            </a:r>
            <a:r>
              <a:rPr lang="cs-CZ" sz="2600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mohou koupit i děti 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záleží jen na zodpovědnosti obchodníka, zda jim je prodá či ne. A dokonce ani do trafiky nemusí. Nikotinové sáčky si lze zcela jednoduše koupit i na internetu. Sice na webu najdeme u produktu varování, že není vhodný pro osoby mladší 18 let, ale fakticky jejich nákup </a:t>
            </a:r>
            <a:r>
              <a:rPr lang="cs-CZ" sz="2600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nijak omezen</a:t>
            </a:r>
            <a:r>
              <a:rPr lang="cs-CZ" sz="26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96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A4945A6-90FB-4162-ABBD-39647B94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6825"/>
            <a:ext cx="10089112" cy="5286375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Mezi dětmi se těší velké oblibě, </a:t>
            </a:r>
            <a:r>
              <a:rPr lang="cs-CZ" b="1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ALE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jich konzumace může děti velmi rychle přivést k jakékoliv jiné </a:t>
            </a:r>
            <a:r>
              <a:rPr lang="cs-CZ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závislosti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Nikotinové sáčky n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ejsou vidět, děti se s tím nemusí schovávat někde před školu, ale klidně je mohou bez povšimnutí konzumovat i </a:t>
            </a:r>
            <a:r>
              <a:rPr lang="cs-CZ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vyučování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Děti kolem šestnácti let konzumují nikotinové sáčky s tvrdým alkoholem, což je pro organismus mladého člověka opravdu </a:t>
            </a:r>
            <a:r>
              <a:rPr lang="cs-CZ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ničivá kombinace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Nikotinové sáčky mohou sloužit jako přestupná stanice k jiným drogám … organismus mladého člověka není dovyvinut fyzicky ani psychicky a závislost u něj se může rozvinout </a:t>
            </a:r>
            <a:r>
              <a:rPr lang="cs-CZ" b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rychleji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než u dospělého.</a:t>
            </a: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7569279-2D29-405E-90A6-59F37700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7274"/>
            <a:ext cx="10089112" cy="4628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„Nikotinové sáčky jsou velmi módní, protože děti lákají barevností a designem balení i všemožnými příchutěmi. Děti si s nimi připadají jako velcí machři. Nejsou z nich po užití cítit cigarety, maličké sáčky, které se nežvýkají, nejsou v ústech téměř vidět, takže učitel nemá moc šancí si jich všimnout. Jenže pro děti jsou nikotinové sáčky, vzhledem k možnosti rychlého vzniku závislosti, velmi nebezpečné.“ 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alpha val="6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cs-CZ" cap="small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Jana Havlíková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z Odboru základního vzdělávání a        mládeže ministerstva školství, mládeže a tělovýchovy (MŠMT)</a:t>
            </a:r>
            <a:endParaRPr lang="cs-CZ" dirty="0">
              <a:solidFill>
                <a:schemeClr val="tx1">
                  <a:alpha val="6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8C4A678-CC03-40D9-A2CC-ED8506F1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8509"/>
            <a:ext cx="10089112" cy="484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  <a:effectLst/>
              </a:rPr>
              <a:t>„Očekáváme, že nikotinové sáčky zaznamenají u dětí a dospívajících velkou popularitu. Mimo jiné také z toho důvodu, že výrobky jsou baleny v atraktivních obalech a jsou dostupné v celé řadě příchutí, z nichž mnohé cíli na děti. Například příchuť cukrová vata, žvýkačka, pralinky a tak dále. Nikotinové sáčky by proto měly být více legislativně regulovány.“ 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cs-CZ" b="0" cap="small" dirty="0">
                <a:solidFill>
                  <a:schemeClr val="bg2">
                    <a:lumMod val="50000"/>
                  </a:schemeClr>
                </a:solidFill>
                <a:effectLst/>
              </a:rPr>
              <a:t>Adam Kulhánek</a:t>
            </a:r>
            <a:r>
              <a:rPr lang="cs-CZ" b="0" dirty="0">
                <a:solidFill>
                  <a:schemeClr val="bg2">
                    <a:lumMod val="50000"/>
                  </a:schemeClr>
                </a:solidFill>
                <a:effectLst/>
              </a:rPr>
              <a:t> 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cs-CZ" b="0" dirty="0">
                <a:solidFill>
                  <a:schemeClr val="bg2">
                    <a:lumMod val="50000"/>
                  </a:schemeClr>
                </a:solidFill>
                <a:effectLst/>
              </a:rPr>
              <a:t>z Kliniky adiktologie 1. LF UK a VFN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B3646FE-E37A-47B6-907F-1480CFF5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17600"/>
            <a:ext cx="10089112" cy="5430981"/>
          </a:xfrm>
        </p:spPr>
        <p:txBody>
          <a:bodyPr>
            <a:noAutofit/>
          </a:bodyPr>
          <a:lstStyle/>
          <a:p>
            <a:pPr algn="just"/>
            <a:r>
              <a:rPr lang="cs-CZ" sz="2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Pokud dítě sáček omylem spolkne, hrozí mu </a:t>
            </a:r>
            <a:r>
              <a:rPr lang="cs-CZ" sz="2600" b="1" i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otrava.</a:t>
            </a:r>
            <a:endParaRPr lang="cs-CZ" sz="2600" b="1" i="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algn="just"/>
            <a:r>
              <a:rPr lang="cs-CZ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Nikotin působí na lidský organismus </a:t>
            </a:r>
            <a:r>
              <a:rPr lang="cs-CZ" sz="2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jako jed</a:t>
            </a:r>
            <a:r>
              <a:rPr lang="cs-CZ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. U dětí se jeho účinky projevují jinak než u dospělých. Rychleji se u nich také rozvíjí </a:t>
            </a:r>
            <a:r>
              <a:rPr lang="cs-CZ" sz="2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fyzická závislost</a:t>
            </a:r>
            <a:r>
              <a:rPr lang="cs-CZ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. Skryté nebezpečí sáčků tkví i v tom, že </a:t>
            </a:r>
            <a:r>
              <a:rPr lang="cs-CZ" sz="2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koncentrace nikotinu </a:t>
            </a:r>
            <a:r>
              <a:rPr lang="cs-CZ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je v nich vyšší než u jiných tabákových výrobků. Předávkování může nastat tehdy, pokud dítě žvýká více sáčků najednou nebo sáčky omylem spolkne.</a:t>
            </a:r>
            <a:r>
              <a:rPr lang="cs-CZ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Jako letální, tedy smrtelná dávka nikotinu se udává 30 až 60 mg. Pokud se tedy v ČR prodávají sáčky, jež obsahují až 50 mg nikotinu, </a:t>
            </a:r>
            <a:r>
              <a:rPr lang="cs-CZ" sz="2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stačí k fatální následkům teoreticky i jeden kus</a:t>
            </a:r>
            <a:r>
              <a:rPr lang="cs-CZ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endParaRPr lang="cs-CZ" sz="26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cs-CZ" sz="26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„Sáčky přitom v mnoha případech obsahují větší množství nikotinu, než jaké je obsaženo v běžné cigaretě, čehož si dětský uživatel mnohdy není vědom,“</a:t>
            </a:r>
            <a:r>
              <a:rPr lang="cs-CZ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  </a:t>
            </a:r>
            <a:r>
              <a:rPr lang="pt-BR" sz="2600" b="0" i="0" cap="small" dirty="0">
                <a:solidFill>
                  <a:schemeClr val="bg2">
                    <a:lumMod val="50000"/>
                  </a:schemeClr>
                </a:solidFill>
                <a:effectLst/>
              </a:rPr>
              <a:t>Ondřej Počarovský</a:t>
            </a:r>
            <a:r>
              <a:rPr lang="pt-BR" sz="2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, ředitel organizace </a:t>
            </a:r>
            <a:r>
              <a:rPr lang="pt-BR" sz="2600" b="0" i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Prev-Centrum</a:t>
            </a:r>
            <a:r>
              <a:rPr lang="cs-CZ" sz="2600" b="0" i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  <a:endParaRPr lang="cs-CZ" sz="2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0CC0BC9-F561-4564-8643-A8A18D91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233056"/>
            <a:ext cx="10089112" cy="5213926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</a:rPr>
              <a:t>Příznaky předávkování nikotinem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bušení srdce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úzkost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bolesti hlavy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roztěkanost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nevolnost od žaludku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zvracení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průjem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zvýšené slinění v ústech</a:t>
            </a:r>
          </a:p>
          <a:p>
            <a:pPr marL="342900" lvl="0" indent="-342900">
              <a:spcAft>
                <a:spcPts val="48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velmi vysokých dávkách dochází k výrazném útlumu až poruchám vědomí</a:t>
            </a:r>
          </a:p>
          <a:p>
            <a:endParaRPr lang="cs-CZ" sz="1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273F30-79B0-46F6-9E33-C02419FF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5383"/>
            <a:ext cx="10089112" cy="5264726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spcAft>
                <a:spcPts val="300"/>
              </a:spcAft>
              <a:buNone/>
            </a:pPr>
            <a:r>
              <a:rPr lang="cs-CZ" b="1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</a:rPr>
              <a:t>„Mluvte s dětmi“, radí rodičům odborník</a:t>
            </a:r>
          </a:p>
          <a:p>
            <a:pPr marL="0" indent="0">
              <a:spcBef>
                <a:spcPts val="900"/>
              </a:spcBef>
              <a:spcAft>
                <a:spcPts val="300"/>
              </a:spcAft>
              <a:buNone/>
            </a:pPr>
            <a:endParaRPr lang="cs-CZ" b="1" dirty="0">
              <a:solidFill>
                <a:schemeClr val="tx1">
                  <a:alpha val="6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spcAft>
                <a:spcPts val="960"/>
              </a:spcAft>
              <a:buNone/>
            </a:pP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</a:rPr>
              <a:t>Adiktolog Adam Kulhánek rodičům doporučuje, aby s dětmi o nikotinových sáčcích otevřeně mluvili:</a:t>
            </a:r>
            <a:r>
              <a:rPr lang="cs-CZ" i="1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960"/>
              </a:spcAft>
              <a:buNone/>
            </a:pPr>
            <a:endParaRPr lang="cs-CZ" i="1" dirty="0">
              <a:solidFill>
                <a:schemeClr val="tx1">
                  <a:alpha val="6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spcAft>
                <a:spcPts val="960"/>
              </a:spcAft>
              <a:buNone/>
            </a:pPr>
            <a:r>
              <a:rPr lang="cs-CZ" i="1" dirty="0">
                <a:solidFill>
                  <a:schemeClr val="tx1">
                    <a:alpha val="60000"/>
                  </a:schemeClr>
                </a:solidFill>
                <a:ea typeface="Times New Roman" panose="02020603050405020304" pitchFamily="18" charset="0"/>
              </a:rPr>
              <a:t>          </a:t>
            </a:r>
            <a:r>
              <a:rPr lang="cs-CZ" i="1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</a:rPr>
              <a:t>„Jestli se s nimi už dítě setkalo, jak to vypadá u nich ve škole a mezi kamarády. Rozhovor by měl být veden partnersky a v prostředí důvěry. Zákazy, vyslýchání a ‚utahování šroubů‘ v prevenci nefungují a mohou mít u některých jedinců i opačný efekt.“</a:t>
            </a:r>
            <a:r>
              <a:rPr lang="cs-CZ" dirty="0">
                <a:solidFill>
                  <a:schemeClr val="tx1">
                    <a:alpha val="6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29917F3-0560-4C6F-B265-458B218C4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A39BAE7-7EB8-4E22-BCBB-F00F514DB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E476A00-9FF6-4B98-9E5C-7A22D8F59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8F0632CB-5E59-4727-9C88-4537512D5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69823FF-2CE6-43C0-9E58-991386B5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endParaRPr lang="cs-CZ" sz="2000" dirty="0" smtClean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 smtClean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 smtClean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u="sng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https://www.denik.cz/cesi-a-zavislosti-koureni/zradne-nikotinove-sacky-nepodlehaji-zakonne-regulaci-a-mohou-vest-k-zavislosti-2.html</a:t>
            </a:r>
            <a:endParaRPr lang="cs-CZ" sz="2000" u="sng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i="1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Zdroj: Adam Kulhánek, Klinika </a:t>
            </a:r>
            <a:r>
              <a:rPr lang="cs-CZ" sz="2000" i="1" dirty="0" err="1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adiktologie</a:t>
            </a:r>
            <a:r>
              <a:rPr lang="cs-CZ" sz="2000" i="1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 LF UK a VFN</a:t>
            </a:r>
            <a:endParaRPr lang="cs-CZ" sz="2000" dirty="0">
              <a:solidFill>
                <a:schemeClr val="tx1">
                  <a:alpha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https://www.denik.cz/z_domova/nikotin-sacky-skoly-deti-20220118.html</a:t>
            </a:r>
            <a:endParaRPr lang="cs-CZ" sz="200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106</Words>
  <Application>Microsoft Office PowerPoint</Application>
  <PresentationFormat>Vlastní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Nikotinové sáčky (LYFTy)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Nikotinové sáčky (Lyfty)</dc:title>
  <dc:creator>Šitinová Martina, Bc.</dc:creator>
  <cp:lastModifiedBy>Šitinová Martina, Bc.</cp:lastModifiedBy>
  <cp:revision>6</cp:revision>
  <dcterms:created xsi:type="dcterms:W3CDTF">2022-04-09T14:00:40Z</dcterms:created>
  <dcterms:modified xsi:type="dcterms:W3CDTF">2022-11-22T11:57:49Z</dcterms:modified>
</cp:coreProperties>
</file>